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 id="2147483668" r:id="rId2"/>
  </p:sldMasterIdLst>
  <p:notesMasterIdLst>
    <p:notesMasterId r:id="rId57"/>
  </p:notesMasterIdLst>
  <p:handoutMasterIdLst>
    <p:handoutMasterId r:id="rId58"/>
  </p:handoutMasterIdLst>
  <p:sldIdLst>
    <p:sldId id="340" r:id="rId3"/>
    <p:sldId id="289" r:id="rId4"/>
    <p:sldId id="483" r:id="rId5"/>
    <p:sldId id="394" r:id="rId6"/>
    <p:sldId id="395" r:id="rId7"/>
    <p:sldId id="396" r:id="rId8"/>
    <p:sldId id="397" r:id="rId9"/>
    <p:sldId id="399" r:id="rId10"/>
    <p:sldId id="401" r:id="rId11"/>
    <p:sldId id="405" r:id="rId12"/>
    <p:sldId id="406" r:id="rId13"/>
    <p:sldId id="407" r:id="rId14"/>
    <p:sldId id="408" r:id="rId15"/>
    <p:sldId id="409" r:id="rId16"/>
    <p:sldId id="410" r:id="rId17"/>
    <p:sldId id="477" r:id="rId18"/>
    <p:sldId id="413" r:id="rId19"/>
    <p:sldId id="415" r:id="rId20"/>
    <p:sldId id="416" r:id="rId21"/>
    <p:sldId id="417" r:id="rId22"/>
    <p:sldId id="484" r:id="rId23"/>
    <p:sldId id="479" r:id="rId24"/>
    <p:sldId id="422" r:id="rId25"/>
    <p:sldId id="423" r:id="rId26"/>
    <p:sldId id="424" r:id="rId27"/>
    <p:sldId id="425" r:id="rId28"/>
    <p:sldId id="428" r:id="rId29"/>
    <p:sldId id="485" r:id="rId30"/>
    <p:sldId id="431" r:id="rId31"/>
    <p:sldId id="435" r:id="rId32"/>
    <p:sldId id="437" r:id="rId33"/>
    <p:sldId id="439" r:id="rId34"/>
    <p:sldId id="443" r:id="rId35"/>
    <p:sldId id="447" r:id="rId36"/>
    <p:sldId id="448" r:id="rId37"/>
    <p:sldId id="478" r:id="rId38"/>
    <p:sldId id="451" r:id="rId39"/>
    <p:sldId id="452" r:id="rId40"/>
    <p:sldId id="454" r:id="rId41"/>
    <p:sldId id="456" r:id="rId42"/>
    <p:sldId id="457" r:id="rId43"/>
    <p:sldId id="458" r:id="rId44"/>
    <p:sldId id="480" r:id="rId45"/>
    <p:sldId id="460" r:id="rId46"/>
    <p:sldId id="463" r:id="rId47"/>
    <p:sldId id="468" r:id="rId48"/>
    <p:sldId id="472" r:id="rId49"/>
    <p:sldId id="473" r:id="rId50"/>
    <p:sldId id="474" r:id="rId51"/>
    <p:sldId id="486" r:id="rId52"/>
    <p:sldId id="481" r:id="rId53"/>
    <p:sldId id="334" r:id="rId54"/>
    <p:sldId id="482" r:id="rId55"/>
    <p:sldId id="335" r:id="rId56"/>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80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7" autoAdjust="0"/>
    <p:restoredTop sz="87141" autoAdjust="0"/>
  </p:normalViewPr>
  <p:slideViewPr>
    <p:cSldViewPr>
      <p:cViewPr varScale="1">
        <p:scale>
          <a:sx n="47" d="100"/>
          <a:sy n="47" d="100"/>
        </p:scale>
        <p:origin x="-658" y="-77"/>
      </p:cViewPr>
      <p:guideLst>
        <p:guide orient="horz" pos="2160"/>
        <p:guide pos="2880"/>
      </p:guideLst>
    </p:cSldViewPr>
  </p:slideViewPr>
  <p:outlineViewPr>
    <p:cViewPr varScale="1">
      <p:scale>
        <a:sx n="25" d="100"/>
        <a:sy n="25" d="100"/>
      </p:scale>
      <p:origin x="0" y="5472"/>
    </p:cViewPr>
  </p:outlineViewPr>
  <p:notesTextViewPr>
    <p:cViewPr>
      <p:scale>
        <a:sx n="100" d="100"/>
        <a:sy n="100" d="100"/>
      </p:scale>
      <p:origin x="0" y="0"/>
    </p:cViewPr>
  </p:notesTextViewPr>
  <p:notesViewPr>
    <p:cSldViewPr>
      <p:cViewPr varScale="1">
        <p:scale>
          <a:sx n="59" d="100"/>
          <a:sy n="59" d="100"/>
        </p:scale>
        <p:origin x="-175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pPr/>
              <a:t>9/28/2016</a:t>
            </a:fld>
            <a:endParaRPr lang="en-US" dirty="0"/>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pPr/>
              <a:t>‹#›</a:t>
            </a:fld>
            <a:endParaRPr lang="en-US" dirty="0"/>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defRPr>
            </a:lvl1pPr>
          </a:lstStyle>
          <a:p>
            <a:fld id="{AB3C87E0-BBA0-2A4C-8FED-B367ED68E724}" type="slidenum">
              <a:rPr lang="en-GB"/>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fld id="{3C5DF5C1-FD61-A243-B575-0C9071A28E1C}" type="slidenum">
              <a:rPr lang="en-GB"/>
              <a:pPr/>
              <a:t>1</a:t>
            </a:fld>
            <a:endParaRPr lang="en-GB" dirty="0"/>
          </a:p>
        </p:txBody>
      </p:sp>
      <p:sp>
        <p:nvSpPr>
          <p:cNvPr id="56323"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pPr>
              <a:lnSpc>
                <a:spcPct val="93000"/>
              </a:lnSpc>
              <a:buClr>
                <a:srgbClr val="000000"/>
              </a:buClr>
              <a:buSzPct val="100000"/>
              <a:buFont typeface="Arial" pitchFamily="-84" charset="0"/>
              <a:buNone/>
            </a:pPr>
            <a:endParaRPr lang="en-US" dirty="0"/>
          </a:p>
        </p:txBody>
      </p:sp>
      <p:sp>
        <p:nvSpPr>
          <p:cNvPr id="56324" name="Text Box 2"/>
          <p:cNvSpPr>
            <a:spLocks noGrp="1" noChangeArrowheads="1"/>
          </p:cNvSpPr>
          <p:nvPr>
            <p:ph type="body"/>
          </p:nvPr>
        </p:nvSpPr>
        <p:spPr>
          <a:xfrm>
            <a:off x="701675" y="4416425"/>
            <a:ext cx="5607050" cy="4184650"/>
          </a:xfrm>
          <a:noFill/>
          <a:ln/>
        </p:spPr>
        <p:txBody>
          <a:bodyPr wrap="none" anchor="ctr"/>
          <a:lstStyle/>
          <a:p>
            <a:r>
              <a:rPr lang="en-US" dirty="0" smtClean="0">
                <a:latin typeface="Times New Roman" pitchFamily="-84" charset="0"/>
                <a:cs typeface="MS PGothic" pitchFamily="34" charset="-128"/>
              </a:rPr>
              <a:t>Charles </a:t>
            </a:r>
            <a:r>
              <a:rPr lang="en-US" sz="1200" b="0" i="0" u="none" strike="noStrike" kern="1200" baseline="0" dirty="0" smtClean="0">
                <a:solidFill>
                  <a:srgbClr val="000000"/>
                </a:solidFill>
                <a:latin typeface="Times New Roman" pitchFamily="-112" charset="0"/>
                <a:ea typeface="MS PGothic" pitchFamily="34" charset="-128"/>
                <a:cs typeface="MS PGothic" charset="0"/>
              </a:rPr>
              <a:t>Babbage was a mathematician in the nineteenth century, a time well before anyone thought to create electronic calculators or computers. Babbage thought of making machines that would do calculations mechanically, so the numbers would always be right. Although his ideas were ahead of his time, inventors in the mid-twentieth century picked up the concepts and created huge calculating machines that they called </a:t>
            </a:r>
            <a:r>
              <a:rPr lang="en-US" sz="1200" b="0" i="1" u="none" strike="noStrike" kern="1200" baseline="0" dirty="0" smtClean="0">
                <a:solidFill>
                  <a:srgbClr val="000000"/>
                </a:solidFill>
                <a:latin typeface="Times New Roman" pitchFamily="-112" charset="0"/>
                <a:ea typeface="MS PGothic" pitchFamily="34" charset="-128"/>
                <a:cs typeface="MS PGothic" charset="0"/>
              </a:rPr>
              <a:t>computers</a:t>
            </a:r>
            <a:r>
              <a:rPr lang="en-US" sz="1200" b="0" i="0" u="none" strike="noStrike" kern="1200" baseline="0" dirty="0" smtClean="0">
                <a:solidFill>
                  <a:srgbClr val="000000"/>
                </a:solidFill>
                <a:latin typeface="Times New Roman" pitchFamily="-112" charset="0"/>
                <a:ea typeface="MS PGothic" pitchFamily="34" charset="-128"/>
                <a:cs typeface="MS PGothic" charset="0"/>
              </a:rPr>
              <a:t>.</a:t>
            </a:r>
            <a:endParaRPr lang="en-US" dirty="0">
              <a:latin typeface="Times New Roman" pitchFamily="-84" charset="0"/>
              <a:cs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A6AB9AE-5E21-4855-9634-2A2DE7D50B31}" type="slidenum">
              <a:rPr lang="en-US" altLang="en-US"/>
              <a:pPr eaLnBrk="1" hangingPunct="1"/>
              <a:t>11</a:t>
            </a:fld>
            <a:endParaRPr lang="en-US" alt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06425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FEFC2D4-7614-43EB-8CCB-DCA484F0285C}" type="slidenum">
              <a:rPr lang="en-US" altLang="en-US"/>
              <a:pPr eaLnBrk="1" hangingPunct="1"/>
              <a:t>12</a:t>
            </a:fld>
            <a:endParaRPr lang="en-US" alt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Commands require from two to hundreds of clock cycles to be processed.</a:t>
            </a:r>
          </a:p>
          <a:p>
            <a:pPr defTabSz="465887" eaLnBrk="1" hangingPunct="1">
              <a:defRPr/>
            </a:pPr>
            <a:r>
              <a:rPr lang="en-US" altLang="en-US" dirty="0">
                <a:latin typeface="Arial" panose="020B0604020202020204" pitchFamily="34" charset="0"/>
              </a:rPr>
              <a:t>The Intel 8088 ran at 4.77 MHz (4.77 million cycles per second). Today</a:t>
            </a:r>
            <a:r>
              <a:rPr lang="ja-JP" altLang="en-US" dirty="0">
                <a:latin typeface="Arial" panose="020B0604020202020204" pitchFamily="34" charset="0"/>
              </a:rPr>
              <a:t>’</a:t>
            </a:r>
            <a:r>
              <a:rPr lang="en-US" altLang="ja-JP" dirty="0">
                <a:latin typeface="Arial" panose="020B0604020202020204" pitchFamily="34" charset="0"/>
              </a:rPr>
              <a:t>s CPUs run at several gigahertz.</a:t>
            </a:r>
            <a:endParaRPr lang="en-US" altLang="en-US" dirty="0">
              <a:latin typeface="Arial" panose="020B0604020202020204" pitchFamily="34" charset="0"/>
            </a:endParaRPr>
          </a:p>
          <a:p>
            <a:pPr eaLnBrk="1" hangingPunct="1"/>
            <a:r>
              <a:rPr lang="en-US" altLang="en-US" dirty="0">
                <a:latin typeface="Arial" panose="020B0604020202020204" pitchFamily="34" charset="0"/>
              </a:rPr>
              <a:t>CPU makers sell the exact make and model of CPU at a number of different speeds. All of these CPUs come off the same assembly lines, so why different speeds? Every CPU comes with subtle differences—flaws, really—in the silicon that make one CPU run faster than another. The speed estimate comes from testing each CPU to see what speed it can handle.</a:t>
            </a:r>
          </a:p>
        </p:txBody>
      </p:sp>
    </p:spTree>
    <p:extLst>
      <p:ext uri="{BB962C8B-B14F-4D97-AF65-F5344CB8AC3E}">
        <p14:creationId xmlns:p14="http://schemas.microsoft.com/office/powerpoint/2010/main" val="360175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4C9C02E6-8A0F-4525-B161-46645D0DAB1A}" type="slidenum">
              <a:rPr lang="en-US" altLang="en-US"/>
              <a:pPr eaLnBrk="1" hangingPunct="1"/>
              <a:t>13</a:t>
            </a:fld>
            <a:endParaRPr lang="en-US" alt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Manufacturers used to print the CPU</a:t>
            </a:r>
            <a:r>
              <a:rPr lang="ja-JP" altLang="en-US" dirty="0">
                <a:latin typeface="Arial" panose="020B0604020202020204" pitchFamily="34" charset="0"/>
              </a:rPr>
              <a:t>’</a:t>
            </a:r>
            <a:r>
              <a:rPr lang="en-US" altLang="ja-JP" dirty="0">
                <a:latin typeface="Arial" panose="020B0604020202020204" pitchFamily="34" charset="0"/>
              </a:rPr>
              <a:t>s clock speed directly onto the CPU, but for the past few years they</a:t>
            </a:r>
            <a:r>
              <a:rPr lang="ja-JP" altLang="en-US" dirty="0">
                <a:latin typeface="Arial" panose="020B0604020202020204" pitchFamily="34" charset="0"/>
              </a:rPr>
              <a:t>’</a:t>
            </a:r>
            <a:r>
              <a:rPr lang="en-US" altLang="ja-JP" dirty="0">
                <a:latin typeface="Arial" panose="020B0604020202020204" pitchFamily="34" charset="0"/>
              </a:rPr>
              <a:t>ve used cryptic codes (see Figure 4.11).</a:t>
            </a:r>
            <a:endParaRPr lang="en-US" altLang="en-US" dirty="0">
              <a:latin typeface="Arial" panose="020B0604020202020204" pitchFamily="34" charset="0"/>
            </a:endParaRPr>
          </a:p>
        </p:txBody>
      </p:sp>
    </p:spTree>
    <p:extLst>
      <p:ext uri="{BB962C8B-B14F-4D97-AF65-F5344CB8AC3E}">
        <p14:creationId xmlns:p14="http://schemas.microsoft.com/office/powerpoint/2010/main" val="3766686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1515CAD-56A2-4C90-A415-805C9BCADD8A}" type="slidenum">
              <a:rPr lang="en-US" altLang="en-US"/>
              <a:pPr eaLnBrk="1" hangingPunct="1"/>
              <a:t>14</a:t>
            </a:fld>
            <a:endParaRPr lang="en-US" alt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name crystal is actually short for crystal oscillator. When a voltage is applied to a specially cut crystal (such as quartz), it will oscillate with surprising accuracy. This produces a pulse that is used to </a:t>
            </a:r>
            <a:r>
              <a:rPr lang="ja-JP" altLang="en-US" dirty="0">
                <a:latin typeface="Arial" panose="020B0604020202020204" pitchFamily="34" charset="0"/>
              </a:rPr>
              <a:t>“</a:t>
            </a:r>
            <a:r>
              <a:rPr lang="en-US" altLang="ja-JP" dirty="0">
                <a:latin typeface="Arial" panose="020B0604020202020204" pitchFamily="34" charset="0"/>
              </a:rPr>
              <a:t>clock</a:t>
            </a:r>
            <a:r>
              <a:rPr lang="ja-JP" altLang="en-US" dirty="0">
                <a:latin typeface="Arial" panose="020B0604020202020204" pitchFamily="34" charset="0"/>
              </a:rPr>
              <a:t>”</a:t>
            </a:r>
            <a:r>
              <a:rPr lang="en-US" altLang="ja-JP" dirty="0">
                <a:latin typeface="Arial" panose="020B0604020202020204" pitchFamily="34" charset="0"/>
              </a:rPr>
              <a:t> the CPU. Crystals can be cut to produce clocks at almost any speed. The speed of the crystal</a:t>
            </a:r>
            <a:r>
              <a:rPr lang="ja-JP" altLang="en-US" dirty="0">
                <a:latin typeface="Arial" panose="020B0604020202020204" pitchFamily="34" charset="0"/>
              </a:rPr>
              <a:t>’</a:t>
            </a:r>
            <a:r>
              <a:rPr lang="en-US" altLang="ja-JP" dirty="0">
                <a:latin typeface="Arial" panose="020B0604020202020204" pitchFamily="34" charset="0"/>
              </a:rPr>
              <a:t>s clock determines the speed at which the CPU will operate.</a:t>
            </a:r>
            <a:endParaRPr lang="en-US" altLang="en-US" dirty="0">
              <a:latin typeface="Arial" panose="020B0604020202020204" pitchFamily="34" charset="0"/>
            </a:endParaRPr>
          </a:p>
        </p:txBody>
      </p:sp>
    </p:spTree>
    <p:extLst>
      <p:ext uri="{BB962C8B-B14F-4D97-AF65-F5344CB8AC3E}">
        <p14:creationId xmlns:p14="http://schemas.microsoft.com/office/powerpoint/2010/main" val="1483318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might be a good time to have the students locate the system crystal on their motherboards.</a:t>
            </a:r>
          </a:p>
          <a:p>
            <a:endParaRPr lang="en-US" altLang="en-US" dirty="0">
              <a:latin typeface="Arial" panose="020B0604020202020204" pitchFamily="34" charset="0"/>
            </a:endParaRPr>
          </a:p>
          <a:p>
            <a:r>
              <a:rPr lang="en-US" altLang="en-US" dirty="0">
                <a:latin typeface="Arial" panose="020B0604020202020204" pitchFamily="34" charset="0"/>
              </a:rPr>
              <a:t>Be careful, as most motherboards have lots of crystals.</a:t>
            </a: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D72163D-2CAC-4E61-B93F-842BD3DACD70}" type="slidenum">
              <a:rPr lang="en-US" altLang="en-US"/>
              <a:pPr eaLnBrk="1" hangingPunct="1"/>
              <a:t>15</a:t>
            </a:fld>
            <a:endParaRPr lang="en-US" altLang="en-US" dirty="0"/>
          </a:p>
        </p:txBody>
      </p:sp>
    </p:spTree>
    <p:extLst>
      <p:ext uri="{BB962C8B-B14F-4D97-AF65-F5344CB8AC3E}">
        <p14:creationId xmlns:p14="http://schemas.microsoft.com/office/powerpoint/2010/main" val="3071332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This might be a good time to have the students locate the system crystal on their motherboards.</a:t>
            </a:r>
          </a:p>
          <a:p>
            <a:endParaRPr lang="en-US" altLang="en-US" dirty="0">
              <a:latin typeface="Arial" panose="020B0604020202020204" pitchFamily="34" charset="0"/>
            </a:endParaRPr>
          </a:p>
          <a:p>
            <a:r>
              <a:rPr lang="en-US" altLang="en-US" dirty="0">
                <a:latin typeface="Arial" panose="020B0604020202020204" pitchFamily="34" charset="0"/>
              </a:rPr>
              <a:t>Be careful, as most motherboards have lots of crystals.</a:t>
            </a: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D72163D-2CAC-4E61-B93F-842BD3DACD70}" type="slidenum">
              <a:rPr lang="en-US" altLang="en-US"/>
              <a:pPr eaLnBrk="1" hangingPunct="1"/>
              <a:t>16</a:t>
            </a:fld>
            <a:endParaRPr lang="en-US" altLang="en-US" dirty="0"/>
          </a:p>
        </p:txBody>
      </p:sp>
    </p:spTree>
    <p:extLst>
      <p:ext uri="{BB962C8B-B14F-4D97-AF65-F5344CB8AC3E}">
        <p14:creationId xmlns:p14="http://schemas.microsoft.com/office/powerpoint/2010/main" val="3071332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FD56E88-1774-4BE0-B090-1ED742FF8007}" type="slidenum">
              <a:rPr lang="en-US" altLang="en-US"/>
              <a:pPr eaLnBrk="1" hangingPunct="1"/>
              <a:t>17</a:t>
            </a:fld>
            <a:endParaRPr lang="en-US" alt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RAM is volatile—it zeros out when power is lost.</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5186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Tree>
    <p:extLst>
      <p:ext uri="{BB962C8B-B14F-4D97-AF65-F5344CB8AC3E}">
        <p14:creationId xmlns:p14="http://schemas.microsoft.com/office/powerpoint/2010/main" val="4162014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848C62D-1FE6-4830-BAD0-BECE61C015BF}" type="slidenum">
              <a:rPr lang="en-US" altLang="en-US"/>
              <a:pPr eaLnBrk="1" hangingPunct="1"/>
              <a:t>19</a:t>
            </a:fld>
            <a:endParaRPr lang="en-US" alt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So far, the entire PC consists of only a CPU and RAM. But the CPU and the RAM need some connection so they can talk to each other. To do so, extend the external data bus from the CPU so it can talk to the RAM (see Figure 4.16).</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The MCC contains special circuitry so it can grab the contents of any single line of RAM and place that data or command on the EDB. This in turn enables the CPU to act on that code (see Figure 17)</a:t>
            </a:r>
          </a:p>
        </p:txBody>
      </p:sp>
    </p:spTree>
    <p:extLst>
      <p:ext uri="{BB962C8B-B14F-4D97-AF65-F5344CB8AC3E}">
        <p14:creationId xmlns:p14="http://schemas.microsoft.com/office/powerpoint/2010/main" val="3502609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F9477ED-D387-4A9D-8AE3-D8E9B254BD5A}" type="slidenum">
              <a:rPr lang="en-US" altLang="en-US"/>
              <a:pPr eaLnBrk="1" hangingPunct="1"/>
              <a:t>20</a:t>
            </a:fld>
            <a:endParaRPr lang="en-US" altLang="en-US"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6121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848C62D-1FE6-4830-BAD0-BECE61C015BF}" type="slidenum">
              <a:rPr lang="en-US" altLang="en-US"/>
              <a:pPr eaLnBrk="1" hangingPunct="1"/>
              <a:t>21</a:t>
            </a:fld>
            <a:endParaRPr lang="en-US" alt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02609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F9477ED-D387-4A9D-8AE3-D8E9B254BD5A}" type="slidenum">
              <a:rPr lang="en-US" altLang="en-US"/>
              <a:pPr eaLnBrk="1" hangingPunct="1"/>
              <a:t>22</a:t>
            </a:fld>
            <a:endParaRPr lang="en-US" altLang="en-US"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61212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62B7580-B1AF-4496-AD76-E760243A7D7E}" type="slidenum">
              <a:rPr lang="en-US" altLang="en-US"/>
              <a:pPr eaLnBrk="1" hangingPunct="1"/>
              <a:t>23</a:t>
            </a:fld>
            <a:endParaRPr lang="en-US" altLang="en-US"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5887" eaLnBrk="1" hangingPunct="1">
              <a:defRPr/>
            </a:pPr>
            <a:r>
              <a:rPr lang="en-US" altLang="en-US" dirty="0">
                <a:latin typeface="Arial" panose="020B0604020202020204" pitchFamily="34" charset="0"/>
              </a:rPr>
              <a:t>Modern CPUs retain the core structure of Intel 8088, including registers, instruction sets, and arithmetic logic unit. While modern processors share fundamental technology introduced by Intel, many differences prevent you from moving a CPU from one system to another.</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6878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89E6835-0D21-4523-B16E-1859185C5860}" type="slidenum">
              <a:rPr lang="en-US" altLang="en-US"/>
              <a:pPr eaLnBrk="1" hangingPunct="1"/>
              <a:t>24</a:t>
            </a:fld>
            <a:endParaRPr lang="en-US" altLang="en-US"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084256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E1F93A8-5FDE-4BAE-91B2-82E749A1FF0D}" type="slidenum">
              <a:rPr lang="en-US" altLang="en-US"/>
              <a:pPr eaLnBrk="1" hangingPunct="1"/>
              <a:t>25</a:t>
            </a:fld>
            <a:endParaRPr lang="en-US" altLang="en-US"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24096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9288730-BE76-4DA3-8D15-10FCD84560C4}" type="slidenum">
              <a:rPr lang="en-US" altLang="en-US"/>
              <a:pPr eaLnBrk="1" hangingPunct="1"/>
              <a:t>26</a:t>
            </a:fld>
            <a:endParaRPr lang="en-US" altLang="en-US"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948318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5201967-5646-4B65-8DA5-4CAD3AB44709}" type="slidenum">
              <a:rPr lang="en-US" altLang="en-US"/>
              <a:pPr eaLnBrk="1" hangingPunct="1"/>
              <a:t>27</a:t>
            </a:fld>
            <a:endParaRPr lang="en-US" altLang="en-US"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In class the instructor downloads CPU-Z and then removes the program after showing the class.</a:t>
            </a:r>
            <a:endParaRPr lang="en-US" altLang="en-US" dirty="0">
              <a:latin typeface="Arial" panose="020B0604020202020204" pitchFamily="34" charset="0"/>
            </a:endParaRPr>
          </a:p>
        </p:txBody>
      </p:sp>
    </p:spTree>
    <p:extLst>
      <p:ext uri="{BB962C8B-B14F-4D97-AF65-F5344CB8AC3E}">
        <p14:creationId xmlns:p14="http://schemas.microsoft.com/office/powerpoint/2010/main" val="1971165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5201967-5646-4B65-8DA5-4CAD3AB44709}" type="slidenum">
              <a:rPr lang="en-US" altLang="en-US"/>
              <a:pPr eaLnBrk="1" hangingPunct="1"/>
              <a:t>28</a:t>
            </a:fld>
            <a:endParaRPr lang="en-US" altLang="en-US"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In class the instructor downloads CPU-Z and then removes the program after showing </a:t>
            </a:r>
            <a:r>
              <a:rPr lang="en-US" altLang="en-US" smtClean="0">
                <a:latin typeface="Arial" panose="020B0604020202020204" pitchFamily="34" charset="0"/>
              </a:rPr>
              <a:t>the class.</a:t>
            </a:r>
            <a:endParaRPr lang="en-US" altLang="en-US" dirty="0">
              <a:latin typeface="Arial" panose="020B0604020202020204" pitchFamily="34" charset="0"/>
            </a:endParaRPr>
          </a:p>
        </p:txBody>
      </p:sp>
    </p:spTree>
    <p:extLst>
      <p:ext uri="{BB962C8B-B14F-4D97-AF65-F5344CB8AC3E}">
        <p14:creationId xmlns:p14="http://schemas.microsoft.com/office/powerpoint/2010/main" val="1971165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10BFF18-290F-431C-B7E4-25B95C4D096B}" type="slidenum">
              <a:rPr lang="en-US" altLang="en-US"/>
              <a:pPr eaLnBrk="1" hangingPunct="1"/>
              <a:t>29</a:t>
            </a:fld>
            <a:endParaRPr lang="en-US" altLang="en-US" dirty="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728501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496AA4B-178C-4A8F-B195-FE38CBC54CCE}" type="slidenum">
              <a:rPr lang="en-US" altLang="en-US"/>
              <a:pPr eaLnBrk="1" hangingPunct="1"/>
              <a:t>30</a:t>
            </a:fld>
            <a:endParaRPr lang="en-US" altLang="en-US"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14028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44072C39-47EF-416F-8943-C4E9E7758FCF}" type="slidenum">
              <a:rPr lang="en-US" altLang="en-US"/>
              <a:pPr eaLnBrk="1" hangingPunct="1"/>
              <a:t>4</a:t>
            </a:fld>
            <a:endParaRPr lang="en-US" alt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Discussion Point</a:t>
            </a:r>
            <a:endParaRPr lang="en-US" altLang="en-US" dirty="0">
              <a:latin typeface="Arial" panose="020B0604020202020204" pitchFamily="34" charset="0"/>
            </a:endParaRPr>
          </a:p>
          <a:p>
            <a:pPr eaLnBrk="1" hangingPunct="1"/>
            <a:r>
              <a:rPr lang="en-US" altLang="en-US" dirty="0">
                <a:latin typeface="Arial" panose="020B0604020202020204" pitchFamily="34" charset="0"/>
              </a:rPr>
              <a:t>Electrostatic Discharge</a:t>
            </a:r>
          </a:p>
          <a:p>
            <a:pPr eaLnBrk="1" hangingPunct="1"/>
            <a:r>
              <a:rPr lang="en-US" altLang="en-US" dirty="0">
                <a:latin typeface="Arial" panose="020B0604020202020204" pitchFamily="34" charset="0"/>
              </a:rPr>
              <a:t>Recall from the first lesson in Chapter 2 the issues concerned with electrostatic discharge (ESD), and the precautions that need to be taken when handling components. Try to reinforce this concern throughout the course.</a:t>
            </a:r>
          </a:p>
        </p:txBody>
      </p:sp>
    </p:spTree>
    <p:extLst>
      <p:ext uri="{BB962C8B-B14F-4D97-AF65-F5344CB8AC3E}">
        <p14:creationId xmlns:p14="http://schemas.microsoft.com/office/powerpoint/2010/main" val="34605367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7DBA025-A1C5-4EF0-9B8E-3F874EC80B57}" type="slidenum">
              <a:rPr lang="en-US" altLang="en-US"/>
              <a:pPr eaLnBrk="1" hangingPunct="1"/>
              <a:t>31</a:t>
            </a:fld>
            <a:endParaRPr lang="en-US" altLang="en-US"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4200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9DA4CCA5-B51E-49B6-9723-F807A4814B43}" type="slidenum">
              <a:rPr lang="en-US" altLang="en-US"/>
              <a:pPr eaLnBrk="1" hangingPunct="1"/>
              <a:t>32</a:t>
            </a:fld>
            <a:endParaRPr lang="en-US" altLang="en-US" dirty="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790671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CF2BABF-C323-4832-A8A3-775F33C9FB19}" type="slidenum">
              <a:rPr lang="en-US" altLang="en-US"/>
              <a:pPr eaLnBrk="1" hangingPunct="1"/>
              <a:t>33</a:t>
            </a:fld>
            <a:endParaRPr lang="en-US" altLang="en-US" dirty="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CHANGE SLIDES TO MATCH!!!!!!!!!!!!!!</a:t>
            </a:r>
            <a:r>
              <a:rPr lang="en-US" altLang="en-US" baseline="0" dirty="0" smtClean="0">
                <a:latin typeface="Arial" panose="020B0604020202020204" pitchFamily="34" charset="0"/>
              </a:rPr>
              <a:t>  Rework the words!!</a:t>
            </a:r>
            <a:endParaRPr lang="en-US" altLang="en-US" dirty="0">
              <a:latin typeface="Arial" panose="020B0604020202020204" pitchFamily="34" charset="0"/>
            </a:endParaRPr>
          </a:p>
        </p:txBody>
      </p:sp>
    </p:spTree>
    <p:extLst>
      <p:ext uri="{BB962C8B-B14F-4D97-AF65-F5344CB8AC3E}">
        <p14:creationId xmlns:p14="http://schemas.microsoft.com/office/powerpoint/2010/main" val="2582857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884B697-A5A3-402A-B040-C1E3F54F0FE2}" type="slidenum">
              <a:rPr lang="en-US" altLang="en-US"/>
              <a:pPr eaLnBrk="1" hangingPunct="1"/>
              <a:t>34</a:t>
            </a:fld>
            <a:endParaRPr lang="en-US" altLang="en-US" dirty="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Manufacturers implement a variety of IMCs in their CPUs. In practice, this means that different CPUs handle different types and capacities of RAM.</a:t>
            </a:r>
          </a:p>
        </p:txBody>
      </p:sp>
    </p:spTree>
    <p:extLst>
      <p:ext uri="{BB962C8B-B14F-4D97-AF65-F5344CB8AC3E}">
        <p14:creationId xmlns:p14="http://schemas.microsoft.com/office/powerpoint/2010/main" val="1286212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8FCE7F2-DD86-45D0-941C-E50BFA2DC06D}" type="slidenum">
              <a:rPr lang="en-US" altLang="en-US"/>
              <a:pPr eaLnBrk="1" hangingPunct="1"/>
              <a:t>35</a:t>
            </a:fld>
            <a:endParaRPr lang="en-US" altLang="en-US" dirty="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91172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36</a:t>
            </a:fld>
            <a:endParaRPr lang="en-GB" dirty="0"/>
          </a:p>
        </p:txBody>
      </p:sp>
    </p:spTree>
    <p:extLst>
      <p:ext uri="{BB962C8B-B14F-4D97-AF65-F5344CB8AC3E}">
        <p14:creationId xmlns:p14="http://schemas.microsoft.com/office/powerpoint/2010/main" val="2448350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E9978B1-6E94-4FBC-BD4B-AE1A74335202}" type="slidenum">
              <a:rPr lang="en-US" altLang="en-US"/>
              <a:pPr eaLnBrk="1" hangingPunct="1"/>
              <a:t>37</a:t>
            </a:fld>
            <a:endParaRPr lang="en-US" altLang="en-US"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915042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E9978B1-6E94-4FBC-BD4B-AE1A74335202}" type="slidenum">
              <a:rPr lang="en-US" altLang="en-US"/>
              <a:pPr eaLnBrk="1" hangingPunct="1"/>
              <a:t>38</a:t>
            </a:fld>
            <a:endParaRPr lang="en-US" altLang="en-US" dirty="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91504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43F55703-46FD-4C2D-9400-2614D1428ACD}" type="slidenum">
              <a:rPr lang="en-US" altLang="en-US"/>
              <a:pPr eaLnBrk="1" hangingPunct="1"/>
              <a:t>39</a:t>
            </a:fld>
            <a:endParaRPr lang="en-US" altLang="en-US" dirty="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2943" indent="-232943">
              <a:buFont typeface="+mj-lt"/>
              <a:buAutoNum type="arabicPeriod"/>
            </a:pPr>
            <a:r>
              <a:rPr lang="en-US" dirty="0">
                <a:cs typeface="ＭＳ Ｐゴシック" charset="0"/>
              </a:rPr>
              <a:t>The LGA 775 socket was the only desktop or server socket used for many years by Intel and thus just about every branded Intel CPU used it at one time or another.</a:t>
            </a:r>
          </a:p>
          <a:p>
            <a:pPr marL="232943" indent="-232943">
              <a:buFont typeface="+mj-lt"/>
              <a:buAutoNum type="arabicPeriod"/>
            </a:pPr>
            <a:r>
              <a:rPr lang="en-US" dirty="0">
                <a:cs typeface="ＭＳ Ｐゴシック" charset="0"/>
              </a:rPr>
              <a:t>Socket LGA 1156 CPUs are based on the pre–Sandy Bridge architecture.</a:t>
            </a:r>
          </a:p>
          <a:p>
            <a:pPr marL="232943" indent="-232943">
              <a:buFont typeface="+mj-lt"/>
              <a:buAutoNum type="arabicPeriod"/>
            </a:pPr>
            <a:r>
              <a:rPr lang="en-US" dirty="0">
                <a:cs typeface="ＭＳ Ｐゴシック" charset="0"/>
              </a:rPr>
              <a:t>Socket LGA 1155 CPUs are based on Sandy Bridge or Ivy Bridge architecture.</a:t>
            </a:r>
          </a:p>
          <a:p>
            <a:pPr marL="232943" indent="-232943">
              <a:buFont typeface="+mj-lt"/>
              <a:buAutoNum type="arabicPeriod"/>
            </a:pPr>
            <a:r>
              <a:rPr lang="en-US" dirty="0">
                <a:cs typeface="ＭＳ Ｐゴシック" charset="0"/>
              </a:rPr>
              <a:t>The very first Core i7 processors used LGA 1366. Socket 1366 does not support integrated graphics.</a:t>
            </a:r>
          </a:p>
          <a:p>
            <a:pPr marL="232943" indent="-232943">
              <a:buFont typeface="+mj-lt"/>
              <a:buAutoNum type="arabicPeriod"/>
            </a:pPr>
            <a:r>
              <a:rPr lang="en-US" dirty="0">
                <a:cs typeface="ＭＳ Ｐゴシック" charset="0"/>
              </a:rPr>
              <a:t>Intel uses LGA 2011 for several generations of Core i7 and Core i7 Extreme Edition CPUs. Socket 2011 does not support integrated graphics. Plus, the retail version does not come with an OEM fan and heat-sink assembly. You need to buy that separately.</a:t>
            </a:r>
          </a:p>
          <a:p>
            <a:pPr marL="232943" indent="-232943">
              <a:buFont typeface="+mj-lt"/>
              <a:buAutoNum type="arabicPeriod"/>
            </a:pPr>
            <a:r>
              <a:rPr lang="en-US" dirty="0">
                <a:cs typeface="ＭＳ Ｐゴシック" charset="0"/>
              </a:rPr>
              <a:t>Socket 1150 CPUs are based on Haswell or Broadwell architecture.</a:t>
            </a:r>
          </a:p>
          <a:p>
            <a:pPr marL="232943" indent="-232943">
              <a:buFont typeface="+mj-lt"/>
              <a:buAutoNum type="arabicPeriod"/>
            </a:pPr>
            <a:r>
              <a:rPr lang="en-US" dirty="0">
                <a:cs typeface="ＭＳ Ｐゴシック" charset="0"/>
              </a:rPr>
              <a:t>Socket 1151 CPUs are based on </a:t>
            </a:r>
            <a:r>
              <a:rPr lang="en-US" dirty="0" err="1">
                <a:cs typeface="ＭＳ Ｐゴシック" charset="0"/>
              </a:rPr>
              <a:t>Skylake</a:t>
            </a:r>
            <a:r>
              <a:rPr lang="en-US" dirty="0">
                <a:cs typeface="ＭＳ Ｐゴシック" charset="0"/>
              </a:rPr>
              <a:t> architecture. Intel had just started releasing the first of these as we went to print. </a:t>
            </a:r>
            <a:r>
              <a:rPr lang="en-US" dirty="0" err="1">
                <a:cs typeface="ＭＳ Ｐゴシック" charset="0"/>
              </a:rPr>
              <a:t>Skylake</a:t>
            </a:r>
            <a:r>
              <a:rPr lang="en-US" dirty="0">
                <a:cs typeface="ＭＳ Ｐゴシック" charset="0"/>
              </a:rPr>
              <a:t> will not be on the 901 exam.</a:t>
            </a:r>
          </a:p>
          <a:p>
            <a:endParaRPr lang="en-US" altLang="en-US" dirty="0">
              <a:latin typeface="Arial" panose="020B0604020202020204" pitchFamily="34" charset="0"/>
            </a:endParaRPr>
          </a:p>
        </p:txBody>
      </p:sp>
    </p:spTree>
    <p:extLst>
      <p:ext uri="{BB962C8B-B14F-4D97-AF65-F5344CB8AC3E}">
        <p14:creationId xmlns:p14="http://schemas.microsoft.com/office/powerpoint/2010/main" val="12939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1F1D593-A97A-4178-B7FF-4F7BB753ACC7}" type="slidenum">
              <a:rPr lang="en-US" altLang="en-US"/>
              <a:pPr eaLnBrk="1" hangingPunct="1"/>
              <a:t>40</a:t>
            </a:fld>
            <a:endParaRPr lang="en-US" altLang="en-US" dirty="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096584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818C2DC-D22F-409E-8829-A7C5ECB8FC67}" type="slidenum">
              <a:rPr lang="en-US" altLang="en-US"/>
              <a:pPr eaLnBrk="1" hangingPunct="1"/>
              <a:t>5</a:t>
            </a:fld>
            <a:endParaRPr lang="en-US" alt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To think about how the CPU works, let</a:t>
            </a:r>
            <a:r>
              <a:rPr lang="ja-JP" altLang="en-US">
                <a:latin typeface="Arial" panose="020B0604020202020204" pitchFamily="34" charset="0"/>
              </a:rPr>
              <a:t>’</a:t>
            </a:r>
            <a:r>
              <a:rPr lang="en-US" altLang="ja-JP" dirty="0">
                <a:latin typeface="Arial" panose="020B0604020202020204" pitchFamily="34" charset="0"/>
              </a:rPr>
              <a:t>s use an analogy . . .</a:t>
            </a:r>
          </a:p>
          <a:p>
            <a:pPr eaLnBrk="1" hangingPunct="1"/>
            <a:r>
              <a:rPr lang="en-US" altLang="en-US" dirty="0">
                <a:latin typeface="Arial" panose="020B0604020202020204" pitchFamily="34" charset="0"/>
              </a:rPr>
              <a:t>Picture a man in a box, a mathematical genius, but sealed in a box. We need some way to communicate with him.</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082887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0729FDCA-59FD-4F85-9B54-C60CFF941C4E}" type="slidenum">
              <a:rPr lang="en-US" altLang="en-US"/>
              <a:pPr eaLnBrk="1" hangingPunct="1"/>
              <a:t>41</a:t>
            </a:fld>
            <a:endParaRPr lang="en-US" altLang="en-US" dirty="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69796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10260F1-E7BA-4D4B-A1E2-671FB96EF2E3}" type="slidenum">
              <a:rPr lang="en-US" altLang="en-US"/>
              <a:pPr eaLnBrk="1" hangingPunct="1"/>
              <a:t>42</a:t>
            </a:fld>
            <a:endParaRPr lang="en-US" altLang="en-US"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With Intel-based motherboards, the sockets have hundreds of tiny pins that line up with contacts on the bottom of the CPU (see Figure 4.34). </a:t>
            </a:r>
          </a:p>
          <a:p>
            <a:pPr eaLnBrk="1" hangingPunct="1"/>
            <a:r>
              <a:rPr lang="en-US" altLang="en-US" dirty="0">
                <a:latin typeface="Arial" panose="020B0604020202020204" pitchFamily="34" charset="0"/>
              </a:rPr>
              <a:t>AMD CPUs have the pins (see Figure 4.35); the sockets have holes. The pins on the AMD pin grid array (PGA) CPUs align with the holes in the sockets.</a:t>
            </a:r>
          </a:p>
          <a:p>
            <a:pPr eaLnBrk="1" hangingPunct="1"/>
            <a:r>
              <a:rPr lang="en-US" altLang="en-US" dirty="0">
                <a:latin typeface="Arial" panose="020B0604020202020204" pitchFamily="34" charset="0"/>
              </a:rPr>
              <a:t>All CPUs and sockets are keyed so you can</a:t>
            </a:r>
            <a:r>
              <a:rPr lang="ja-JP" altLang="en-US" dirty="0">
                <a:latin typeface="Arial" panose="020B0604020202020204" pitchFamily="34" charset="0"/>
              </a:rPr>
              <a:t>’</a:t>
            </a:r>
            <a:r>
              <a:rPr lang="en-US" altLang="ja-JP" dirty="0">
                <a:latin typeface="Arial" panose="020B0604020202020204" pitchFamily="34" charset="0"/>
              </a:rPr>
              <a:t>t (easily) insert them incorrectly. Look at the underside of the CPU in Figure 4.36.</a:t>
            </a:r>
            <a:endParaRPr lang="en-US" altLang="en-US" dirty="0">
              <a:latin typeface="Arial" panose="020B0604020202020204" pitchFamily="34" charset="0"/>
            </a:endParaRPr>
          </a:p>
        </p:txBody>
      </p:sp>
    </p:spTree>
    <p:extLst>
      <p:ext uri="{BB962C8B-B14F-4D97-AF65-F5344CB8AC3E}">
        <p14:creationId xmlns:p14="http://schemas.microsoft.com/office/powerpoint/2010/main" val="26432368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10260F1-E7BA-4D4B-A1E2-671FB96EF2E3}" type="slidenum">
              <a:rPr lang="en-US" altLang="en-US"/>
              <a:pPr eaLnBrk="1" hangingPunct="1"/>
              <a:t>43</a:t>
            </a:fld>
            <a:endParaRPr lang="en-US" altLang="en-US" dirty="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With Intel-based motherboards, the sockets have hundreds of tiny pins that line up with contacts on the bottom of the CPU (see Figure 4.34). </a:t>
            </a:r>
          </a:p>
          <a:p>
            <a:pPr eaLnBrk="1" hangingPunct="1"/>
            <a:r>
              <a:rPr lang="en-US" altLang="en-US" dirty="0">
                <a:latin typeface="Arial" panose="020B0604020202020204" pitchFamily="34" charset="0"/>
              </a:rPr>
              <a:t>AMD CPUs have the pins (see Figure 4.35); the sockets have holes. The pins on the AMD pin grid array (PGA) CPUs align with the holes in the sockets.</a:t>
            </a:r>
          </a:p>
          <a:p>
            <a:pPr eaLnBrk="1" hangingPunct="1"/>
            <a:r>
              <a:rPr lang="en-US" altLang="en-US" dirty="0">
                <a:latin typeface="Arial" panose="020B0604020202020204" pitchFamily="34" charset="0"/>
              </a:rPr>
              <a:t>All CPUs and sockets are keyed so you can</a:t>
            </a:r>
            <a:r>
              <a:rPr lang="ja-JP" altLang="en-US" dirty="0">
                <a:latin typeface="Arial" panose="020B0604020202020204" pitchFamily="34" charset="0"/>
              </a:rPr>
              <a:t>’</a:t>
            </a:r>
            <a:r>
              <a:rPr lang="en-US" altLang="ja-JP" dirty="0">
                <a:latin typeface="Arial" panose="020B0604020202020204" pitchFamily="34" charset="0"/>
              </a:rPr>
              <a:t>t (easily) insert them incorrectly. Look at the underside of the CPU in Figure 4.36.</a:t>
            </a:r>
            <a:endParaRPr lang="en-US" altLang="en-US" dirty="0">
              <a:latin typeface="Arial" panose="020B0604020202020204" pitchFamily="34" charset="0"/>
            </a:endParaRPr>
          </a:p>
        </p:txBody>
      </p:sp>
    </p:spTree>
    <p:extLst>
      <p:ext uri="{BB962C8B-B14F-4D97-AF65-F5344CB8AC3E}">
        <p14:creationId xmlns:p14="http://schemas.microsoft.com/office/powerpoint/2010/main" val="26432368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A36E81E-FF40-42E3-A20E-9F477F16C87A}" type="slidenum">
              <a:rPr lang="en-US" altLang="en-US"/>
              <a:pPr eaLnBrk="1" hangingPunct="1"/>
              <a:t>44</a:t>
            </a:fld>
            <a:endParaRPr lang="en-US" altLang="en-US" dirty="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29302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6C33DFF-51D7-4695-A567-607DA52C96FD}" type="slidenum">
              <a:rPr lang="en-US" altLang="en-US"/>
              <a:pPr eaLnBrk="1" hangingPunct="1"/>
              <a:t>45</a:t>
            </a:fld>
            <a:endParaRPr lang="en-US" altLang="en-US" dirty="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0572106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08E986F-F727-4337-8B9B-2557A444E2B5}" type="slidenum">
              <a:rPr lang="en-US" altLang="en-US"/>
              <a:pPr eaLnBrk="1" hangingPunct="1"/>
              <a:t>46</a:t>
            </a:fld>
            <a:endParaRPr lang="en-US" altLang="en-US" dirty="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Safety Alert</a:t>
            </a:r>
          </a:p>
          <a:p>
            <a:pPr eaLnBrk="1" hangingPunct="1"/>
            <a:r>
              <a:rPr lang="en-US" altLang="en-US" dirty="0">
                <a:latin typeface="Arial" panose="020B0604020202020204" pitchFamily="34" charset="0"/>
              </a:rPr>
              <a:t>Overclocking voids the warranty on the CPU. It can also make your system unstable and prone to locking up, or it can even destroy the CPU. Added cooling, such as water cooling, might be necessary to keep CPU cool.</a:t>
            </a:r>
          </a:p>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49842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082CE257-46AD-41D1-8C89-2FDFBCBA27BB}" type="slidenum">
              <a:rPr lang="en-US" altLang="en-US"/>
              <a:pPr eaLnBrk="1" hangingPunct="1"/>
              <a:t>47</a:t>
            </a:fld>
            <a:endParaRPr lang="en-US" altLang="en-US" dirty="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41832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4E6ADEB-C7A6-410B-B971-3CA8EB81375B}" type="slidenum">
              <a:rPr lang="en-US" altLang="en-US"/>
              <a:pPr eaLnBrk="1" hangingPunct="1"/>
              <a:t>49</a:t>
            </a:fld>
            <a:endParaRPr lang="en-US" altLang="en-US" dirty="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021767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14E6ADEB-C7A6-410B-B971-3CA8EB81375B}" type="slidenum">
              <a:rPr lang="en-US" altLang="en-US"/>
              <a:pPr eaLnBrk="1" hangingPunct="1"/>
              <a:t>51</a:t>
            </a:fld>
            <a:endParaRPr lang="en-US" altLang="en-US" dirty="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02176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87DCC7E-C4D4-4AAB-9725-26C07438BE6A}" type="slidenum">
              <a:rPr lang="en-US" altLang="en-US"/>
              <a:pPr eaLnBrk="1" hangingPunct="1"/>
              <a:t>6</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Before he can work with us, we must come up with a way to exchange information with him (see Figure 4.2).</a:t>
            </a:r>
          </a:p>
        </p:txBody>
      </p:sp>
    </p:spTree>
    <p:extLst>
      <p:ext uri="{BB962C8B-B14F-4D97-AF65-F5344CB8AC3E}">
        <p14:creationId xmlns:p14="http://schemas.microsoft.com/office/powerpoint/2010/main" val="1839833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DC18E1B1-7F59-45A8-AB08-4C0A994B8E48}" type="slidenum">
              <a:rPr lang="en-US" altLang="en-US"/>
              <a:pPr eaLnBrk="1" hangingPunct="1"/>
              <a:t>7</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Idea: drill holes and put wires through with lights and switches on either side. Then we can use patterns of on and off to communicate—as long as both we and the man in the box understand the code, we can communicate.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Figure 4.3 shows a cutaway view of the external data bus. When either you or the man in the box flips a switch on, both light bulbs go on, and the switch on the other side is also flipped to the on position. If you or the man in the box turns a switch off, the light bulbs on both sides are turned off, along with the other switch for that pair.</a:t>
            </a:r>
          </a:p>
        </p:txBody>
      </p:sp>
    </p:spTree>
    <p:extLst>
      <p:ext uri="{BB962C8B-B14F-4D97-AF65-F5344CB8AC3E}">
        <p14:creationId xmlns:p14="http://schemas.microsoft.com/office/powerpoint/2010/main" val="1481998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986BEC6D-C553-4D79-B392-09D296E24C57}" type="slidenum">
              <a:rPr lang="en-US" altLang="en-US"/>
              <a:pPr eaLnBrk="1" hangingPunct="1"/>
              <a:t>8</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In the world of computers, we constantly turn wires on and off. As a result, we can use this </a:t>
            </a:r>
            <a:r>
              <a:rPr lang="ja-JP" altLang="en-US">
                <a:latin typeface="Arial" panose="020B0604020202020204" pitchFamily="34" charset="0"/>
              </a:rPr>
              <a:t>“</a:t>
            </a:r>
            <a:r>
              <a:rPr lang="en-US" altLang="ja-JP" dirty="0">
                <a:latin typeface="Arial" panose="020B0604020202020204" pitchFamily="34" charset="0"/>
              </a:rPr>
              <a:t>1 and 0</a:t>
            </a:r>
            <a:r>
              <a:rPr lang="ja-JP" altLang="en-US">
                <a:latin typeface="Arial" panose="020B0604020202020204" pitchFamily="34" charset="0"/>
              </a:rPr>
              <a:t>”</a:t>
            </a:r>
            <a:r>
              <a:rPr lang="en-US" altLang="ja-JP" dirty="0">
                <a:latin typeface="Arial" panose="020B0604020202020204" pitchFamily="34" charset="0"/>
              </a:rPr>
              <a:t> or binary system to describe the state of these wires at any given moment.</a:t>
            </a:r>
            <a:endParaRPr lang="en-US" altLang="en-US" dirty="0">
              <a:latin typeface="Arial" panose="020B0604020202020204" pitchFamily="34" charset="0"/>
            </a:endParaRPr>
          </a:p>
        </p:txBody>
      </p:sp>
    </p:spTree>
    <p:extLst>
      <p:ext uri="{BB962C8B-B14F-4D97-AF65-F5344CB8AC3E}">
        <p14:creationId xmlns:p14="http://schemas.microsoft.com/office/powerpoint/2010/main" val="317992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703A867F-6E0F-4975-AD93-25F492CDCEED}" type="slidenum">
              <a:rPr lang="en-US" altLang="en-US"/>
              <a:pPr eaLnBrk="1" hangingPunct="1"/>
              <a:t>9</a:t>
            </a:fld>
            <a:endParaRPr lang="en-US" alt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In reality, the general-purpose registers are 32 </a:t>
            </a:r>
            <a:r>
              <a:rPr lang="ja-JP" altLang="en-US">
                <a:latin typeface="Arial" panose="020B0604020202020204" pitchFamily="34" charset="0"/>
              </a:rPr>
              <a:t>“</a:t>
            </a:r>
            <a:r>
              <a:rPr lang="en-US" altLang="ja-JP" dirty="0">
                <a:latin typeface="Arial" panose="020B0604020202020204" pitchFamily="34" charset="0"/>
              </a:rPr>
              <a:t>light bulbs</a:t>
            </a:r>
            <a:r>
              <a:rPr lang="ja-JP" altLang="en-US">
                <a:latin typeface="Arial" panose="020B0604020202020204" pitchFamily="34" charset="0"/>
              </a:rPr>
              <a:t>”</a:t>
            </a:r>
            <a:r>
              <a:rPr lang="en-US" altLang="ja-JP" dirty="0">
                <a:latin typeface="Arial" panose="020B0604020202020204" pitchFamily="34" charset="0"/>
              </a:rPr>
              <a:t> wide and are called EAX, EBX, ECX, and EDX, but for the sake of analogy, these older registers are perfectly fine.</a:t>
            </a:r>
            <a:endParaRPr lang="en-US" altLang="en-US" dirty="0">
              <a:latin typeface="Arial" panose="020B0604020202020204" pitchFamily="34" charset="0"/>
            </a:endParaRPr>
          </a:p>
        </p:txBody>
      </p:sp>
    </p:spTree>
    <p:extLst>
      <p:ext uri="{BB962C8B-B14F-4D97-AF65-F5344CB8AC3E}">
        <p14:creationId xmlns:p14="http://schemas.microsoft.com/office/powerpoint/2010/main" val="2229281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CD391FEB-8C3B-4D4F-837A-D32779005B78}" type="slidenum">
              <a:rPr lang="en-US" altLang="en-US"/>
              <a:pPr eaLnBrk="1" hangingPunct="1"/>
              <a:t>10</a:t>
            </a:fld>
            <a:endParaRPr lang="en-US" alt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4214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71600"/>
            <a:ext cx="8229600" cy="768096"/>
          </a:xfrm>
        </p:spPr>
        <p:txBody>
          <a:bodyPr/>
          <a:lstStyle>
            <a:lvl1pPr algn="ctr">
              <a:defRPr sz="4400" b="1">
                <a:solidFill>
                  <a:schemeClr val="tx1"/>
                </a:solidFill>
                <a:latin typeface="Calibri" panose="020F0502020204030204" pitchFamily="34" charset="0"/>
              </a:defRPr>
            </a:lvl1pPr>
          </a:lstStyle>
          <a:p>
            <a:r>
              <a:rPr lang="en-US" dirty="0"/>
              <a:t>Click to Click to edit Master title style</a:t>
            </a:r>
          </a:p>
        </p:txBody>
      </p:sp>
      <p:sp>
        <p:nvSpPr>
          <p:cNvPr id="3" name="Subtitle 2"/>
          <p:cNvSpPr>
            <a:spLocks noGrp="1"/>
          </p:cNvSpPr>
          <p:nvPr>
            <p:ph type="subTitle" idx="1"/>
          </p:nvPr>
        </p:nvSpPr>
        <p:spPr>
          <a:xfrm>
            <a:off x="1371600" y="2212848"/>
            <a:ext cx="6400800" cy="539496"/>
          </a:xfrm>
        </p:spPr>
        <p:txBody>
          <a:bodyPr/>
          <a:lstStyle>
            <a:lvl1pPr marL="0" indent="0" algn="ctr">
              <a:buNone/>
              <a:defRPr sz="4000" b="1">
                <a:solidFill>
                  <a:srgbClr val="0066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3089362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05474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438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SzPct val="850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6808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143000"/>
            <a:ext cx="4037013"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143000"/>
            <a:ext cx="4038600"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567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58270"/>
            <a:ext cx="7086600" cy="1005840"/>
          </a:xfrm>
        </p:spPr>
        <p:txBody>
          <a:bodyPr/>
          <a:lstStyle>
            <a:lvl1pPr>
              <a:defRPr sz="3600" b="0">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82762"/>
            <a:ext cx="4040188"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793875"/>
            <a:ext cx="4041775"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16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3546290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9958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17015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2.jpe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667000" y="52388"/>
            <a:ext cx="6477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457200" y="1143000"/>
            <a:ext cx="82280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outline text format</a:t>
            </a:r>
          </a:p>
          <a:p>
            <a:pPr lvl="1"/>
            <a:r>
              <a:rPr lang="en-GB" altLang="en-US" dirty="0"/>
              <a:t>Second Outline Level</a:t>
            </a:r>
          </a:p>
          <a:p>
            <a:pPr lvl="2"/>
            <a:r>
              <a:rPr lang="en-GB" altLang="en-US" dirty="0"/>
              <a:t>Third Outline Level</a:t>
            </a:r>
          </a:p>
          <a:p>
            <a:pPr lvl="3"/>
            <a:r>
              <a:rPr lang="en-GB" altLang="en-US" dirty="0"/>
              <a:t>Fourth Outline Level</a:t>
            </a:r>
          </a:p>
          <a:p>
            <a:pPr lvl="4"/>
            <a:r>
              <a:rPr lang="en-GB" altLang="en-US" dirty="0"/>
              <a:t>Fifth Outline Level</a:t>
            </a:r>
          </a:p>
          <a:p>
            <a:pPr lvl="4"/>
            <a:r>
              <a:rPr lang="en-GB" altLang="en-US" dirty="0"/>
              <a:t>Sixth Outline Level</a:t>
            </a:r>
          </a:p>
          <a:p>
            <a:pPr lvl="4"/>
            <a:r>
              <a:rPr lang="en-GB" altLang="en-US" dirty="0"/>
              <a:t>Seventh Outline Level</a:t>
            </a:r>
          </a:p>
          <a:p>
            <a:pPr lvl="4"/>
            <a:r>
              <a:rPr lang="en-GB" altLang="en-US" dirty="0"/>
              <a:t>Eighth Outline Level</a:t>
            </a:r>
          </a:p>
          <a:p>
            <a:pPr lvl="4"/>
            <a:r>
              <a:rPr lang="en-GB" altLang="en-US" dirty="0"/>
              <a:t>Ninth Outline Level</a:t>
            </a:r>
          </a:p>
        </p:txBody>
      </p:sp>
      <p:grpSp>
        <p:nvGrpSpPr>
          <p:cNvPr id="5" name="Group 3"/>
          <p:cNvGrpSpPr>
            <a:grpSpLocks/>
          </p:cNvGrpSpPr>
          <p:nvPr/>
        </p:nvGrpSpPr>
        <p:grpSpPr bwMode="auto">
          <a:xfrm>
            <a:off x="0" y="6553200"/>
            <a:ext cx="9144000" cy="309563"/>
            <a:chOff x="0" y="4128"/>
            <a:chExt cx="5760" cy="195"/>
          </a:xfrm>
        </p:grpSpPr>
        <p:sp>
          <p:nvSpPr>
            <p:cNvPr id="1031" name="Rectangle 4"/>
            <p:cNvSpPr>
              <a:spLocks noChangeArrowheads="1"/>
            </p:cNvSpPr>
            <p:nvPr/>
          </p:nvSpPr>
          <p:spPr bwMode="auto">
            <a:xfrm>
              <a:off x="0" y="4128"/>
              <a:ext cx="5760" cy="192"/>
            </a:xfrm>
            <a:prstGeom prst="rect">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1034" name="Text Box 5"/>
            <p:cNvSpPr txBox="1">
              <a:spLocks noChangeArrowheads="1"/>
            </p:cNvSpPr>
            <p:nvPr/>
          </p:nvSpPr>
          <p:spPr bwMode="auto">
            <a:xfrm>
              <a:off x="144" y="4147"/>
              <a:ext cx="504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9pPr>
            </a:lstStyle>
            <a:p>
              <a:pPr eaLnBrk="1" hangingPunct="1">
                <a:lnSpc>
                  <a:spcPct val="100000"/>
                </a:lnSpc>
                <a:spcBef>
                  <a:spcPts val="750"/>
                </a:spcBef>
                <a:buClr>
                  <a:srgbClr val="FFFFFF"/>
                </a:buClr>
                <a:buFont typeface="Arial" pitchFamily="34" charset="0"/>
                <a:buNone/>
                <a:defRPr/>
              </a:pPr>
              <a:r>
                <a:rPr lang="en-GB" sz="1200" dirty="0">
                  <a:solidFill>
                    <a:srgbClr val="FFFFFF"/>
                  </a:solidFill>
                  <a:latin typeface="Calibri" panose="020F0502020204030204" pitchFamily="34" charset="0"/>
                </a:rPr>
                <a:t>Copyright © 2016 by McGraw-Hill Education. All rights reserved.</a:t>
              </a:r>
            </a:p>
          </p:txBody>
        </p:sp>
      </p:grpSp>
      <p:sp>
        <p:nvSpPr>
          <p:cNvPr id="1029" name="Rectangle 7"/>
          <p:cNvSpPr>
            <a:spLocks noChangeArrowheads="1"/>
          </p:cNvSpPr>
          <p:nvPr userDrawn="1"/>
        </p:nvSpPr>
        <p:spPr bwMode="auto">
          <a:xfrm>
            <a:off x="0" y="0"/>
            <a:ext cx="9144000" cy="10668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MS Gothic" charset="0"/>
              <a:cs typeface="MS Gothic" charset="0"/>
            </a:endParaRPr>
          </a:p>
        </p:txBody>
      </p:sp>
      <p:sp>
        <p:nvSpPr>
          <p:cNvPr id="1032" name="Text Box 10"/>
          <p:cNvSpPr txBox="1">
            <a:spLocks noChangeArrowheads="1"/>
          </p:cNvSpPr>
          <p:nvPr userDrawn="1"/>
        </p:nvSpPr>
        <p:spPr bwMode="auto">
          <a:xfrm>
            <a:off x="0" y="0"/>
            <a:ext cx="1847850" cy="1069848"/>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2700000" scaled="1"/>
            <a:tileRect/>
          </a:gradFill>
          <a:ln>
            <a:noFill/>
          </a:ln>
          <a:effectLst/>
        </p:spPr>
        <p:txBody>
          <a:bodyPr anchor="ctr">
            <a:spAutoFit/>
          </a:bodyPr>
          <a:lstStyle>
            <a:lvl1pPr eaLnBrk="0" hangingPunct="0">
              <a:defRPr sz="2400">
                <a:solidFill>
                  <a:schemeClr val="bg1"/>
                </a:solidFill>
                <a:latin typeface="Arial" pitchFamily="34" charset="0"/>
                <a:ea typeface="MS Gothic" pitchFamily="49" charset="-128"/>
              </a:defRPr>
            </a:lvl1pPr>
            <a:lvl2pPr marL="742950" indent="-285750" eaLnBrk="0" hangingPunct="0">
              <a:defRPr sz="2400">
                <a:solidFill>
                  <a:schemeClr val="bg1"/>
                </a:solidFill>
                <a:latin typeface="Arial" pitchFamily="34" charset="0"/>
                <a:ea typeface="MS Gothic" pitchFamily="49" charset="-128"/>
              </a:defRPr>
            </a:lvl2pPr>
            <a:lvl3pPr marL="1143000" indent="-228600" eaLnBrk="0" hangingPunct="0">
              <a:defRPr sz="2400">
                <a:solidFill>
                  <a:schemeClr val="bg1"/>
                </a:solidFill>
                <a:latin typeface="Arial" pitchFamily="34" charset="0"/>
                <a:ea typeface="MS Gothic" pitchFamily="49" charset="-128"/>
              </a:defRPr>
            </a:lvl3pPr>
            <a:lvl4pPr marL="1600200" indent="-228600" eaLnBrk="0" hangingPunct="0">
              <a:defRPr sz="2400">
                <a:solidFill>
                  <a:schemeClr val="bg1"/>
                </a:solidFill>
                <a:latin typeface="Arial" pitchFamily="34" charset="0"/>
                <a:ea typeface="MS Gothic" pitchFamily="49" charset="-128"/>
              </a:defRPr>
            </a:lvl4pPr>
            <a:lvl5pPr marL="2057400" indent="-228600" eaLnBrk="0" hangingPunct="0">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9pPr>
          </a:lstStyle>
          <a:p>
            <a:pPr algn="ctr" eaLnBrk="1" hangingPunct="1">
              <a:lnSpc>
                <a:spcPct val="100000"/>
              </a:lnSpc>
              <a:spcBef>
                <a:spcPct val="50000"/>
              </a:spcBef>
              <a:buClrTx/>
              <a:buSzTx/>
              <a:buFontTx/>
              <a:buNone/>
              <a:defRPr/>
            </a:pPr>
            <a:r>
              <a:rPr lang="en-US" sz="900" b="1" dirty="0">
                <a:latin typeface="Times New Roman" pitchFamily="18" charset="0"/>
              </a:rPr>
              <a:t>Mike Meyers</a:t>
            </a:r>
            <a:r>
              <a:rPr lang="en-US" altLang="en-US" sz="900" b="1" dirty="0">
                <a:latin typeface="Times New Roman" pitchFamily="18" charset="0"/>
              </a:rPr>
              <a:t>’</a:t>
            </a:r>
            <a:r>
              <a:rPr lang="en-US" sz="900" b="1" dirty="0">
                <a:latin typeface="Times New Roman" pitchFamily="18" charset="0"/>
              </a:rPr>
              <a:t> CompTIA A+</a:t>
            </a:r>
            <a:r>
              <a:rPr lang="en-US" sz="900" b="1" baseline="30000" dirty="0">
                <a:latin typeface="Times New Roman" pitchFamily="18" charset="0"/>
              </a:rPr>
              <a:t>®</a:t>
            </a:r>
            <a:r>
              <a:rPr lang="en-US" sz="900" b="1" dirty="0">
                <a:latin typeface="Times New Roman" pitchFamily="18" charset="0"/>
              </a:rPr>
              <a:t> Guide to</a:t>
            </a:r>
            <a:br>
              <a:rPr lang="en-US" sz="900" b="1" dirty="0">
                <a:latin typeface="Times New Roman" pitchFamily="18" charset="0"/>
              </a:rPr>
            </a:br>
            <a:r>
              <a:rPr lang="en-US" sz="1300" b="1" dirty="0">
                <a:latin typeface="Times New Roman" pitchFamily="18" charset="0"/>
              </a:rPr>
              <a:t>Managing and </a:t>
            </a:r>
            <a:r>
              <a:rPr lang="en-US" sz="1300" b="1">
                <a:latin typeface="Times New Roman" pitchFamily="18" charset="0"/>
              </a:rPr>
              <a:t/>
            </a:r>
            <a:br>
              <a:rPr lang="en-US" sz="1300" b="1">
                <a:latin typeface="Times New Roman" pitchFamily="18" charset="0"/>
              </a:rPr>
            </a:br>
            <a:r>
              <a:rPr lang="en-US" sz="1300" b="1" smtClean="0">
                <a:latin typeface="Times New Roman" pitchFamily="18" charset="0"/>
              </a:rPr>
              <a:t>Troubleshooting </a:t>
            </a:r>
            <a:r>
              <a:rPr lang="en-US" sz="1300" b="1" dirty="0">
                <a:latin typeface="Times New Roman" pitchFamily="18" charset="0"/>
              </a:rPr>
              <a:t>PCs</a:t>
            </a:r>
            <a:r>
              <a:rPr lang="en-US" sz="1400" b="1" dirty="0">
                <a:latin typeface="Times New Roman" pitchFamily="18" charset="0"/>
              </a:rPr>
              <a:t> </a:t>
            </a:r>
          </a:p>
          <a:p>
            <a:pPr algn="ctr" eaLnBrk="1" hangingPunct="1">
              <a:lnSpc>
                <a:spcPct val="100000"/>
              </a:lnSpc>
              <a:spcBef>
                <a:spcPct val="50000"/>
              </a:spcBef>
              <a:buClrTx/>
              <a:buSzTx/>
              <a:buFontTx/>
              <a:buNone/>
              <a:defRPr/>
            </a:pPr>
            <a:r>
              <a:rPr lang="en-US" sz="800" b="1" dirty="0">
                <a:latin typeface="Times New Roman" pitchFamily="18" charset="0"/>
              </a:rPr>
              <a:t>Fifth Edition</a:t>
            </a:r>
          </a:p>
        </p:txBody>
      </p:sp>
      <p:sp>
        <p:nvSpPr>
          <p:cNvPr id="2" name="Rectangle 1"/>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3" name="Rectangle 2"/>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4" name="Rectangle 3"/>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iming>
    <p:tnLst>
      <p:par>
        <p:cTn id="1" dur="indefinite" restart="never" nodeType="tmRoot"/>
      </p:par>
    </p:tnLst>
  </p:timing>
  <p:txStyles>
    <p:titleStyle>
      <a:lvl1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mj-lt"/>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p:titleStyle>
    <p:body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85800" y="1654175"/>
            <a:ext cx="7772400" cy="1470025"/>
          </a:xfrm>
        </p:spPr>
        <p:txBody>
          <a:bodyPr/>
          <a:lstStyle/>
          <a:p>
            <a:pPr lvl="0" defTabSz="457200">
              <a:lnSpc>
                <a:spcPct val="101000"/>
              </a:lnSpc>
              <a:spcBef>
                <a:spcPts val="650"/>
              </a:spcBef>
              <a:defRPr/>
            </a:pPr>
            <a:r>
              <a:rPr lang="en-GB" sz="4000" b="1" dirty="0">
                <a:solidFill>
                  <a:srgbClr val="006C31"/>
                </a:solidFill>
                <a:ea typeface="MS Gothic"/>
              </a:rPr>
              <a:t>IT Essentials (CompTIA A+) Ch. 3</a:t>
            </a:r>
            <a:r>
              <a:rPr lang="en-GB" sz="4000" b="1" dirty="0">
                <a:solidFill>
                  <a:srgbClr val="006C31"/>
                </a:solidFill>
                <a:effectLst>
                  <a:outerShdw blurRad="38100" dist="38100" dir="2700000" algn="tl">
                    <a:srgbClr val="000000">
                      <a:alpha val="43137"/>
                    </a:srgbClr>
                  </a:outerShdw>
                </a:effectLst>
                <a:ea typeface="MS Gothic"/>
              </a:rPr>
              <a:t/>
            </a:r>
            <a:br>
              <a:rPr lang="en-GB" sz="4000" b="1" dirty="0">
                <a:solidFill>
                  <a:srgbClr val="006C31"/>
                </a:solidFill>
                <a:effectLst>
                  <a:outerShdw blurRad="38100" dist="38100" dir="2700000" algn="tl">
                    <a:srgbClr val="000000">
                      <a:alpha val="43137"/>
                    </a:srgbClr>
                  </a:outerShdw>
                </a:effectLst>
                <a:ea typeface="MS Gothic"/>
              </a:rPr>
            </a:br>
            <a:r>
              <a:rPr lang="en-US" sz="4000" b="1" dirty="0" smtClean="0">
                <a:solidFill>
                  <a:srgbClr val="006C31"/>
                </a:solidFill>
                <a:effectLst>
                  <a:outerShdw blurRad="38100" dist="38100" dir="2700000" algn="tl">
                    <a:srgbClr val="000000">
                      <a:alpha val="43137"/>
                    </a:srgbClr>
                  </a:outerShdw>
                </a:effectLst>
              </a:rPr>
              <a:t>Microprocessors</a:t>
            </a:r>
            <a:endParaRPr lang="en-US" sz="4000" b="1" dirty="0">
              <a:solidFill>
                <a:srgbClr val="006C3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5" y="2971800"/>
            <a:ext cx="41211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68530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idx="1"/>
          </p:nvPr>
        </p:nvSpPr>
        <p:spPr/>
        <p:txBody>
          <a:bodyPr/>
          <a:lstStyle/>
          <a:p>
            <a:r>
              <a:rPr lang="en-US" altLang="en-US" dirty="0"/>
              <a:t>The CPU does no work until told to—even though data may be on the EDB.</a:t>
            </a:r>
          </a:p>
          <a:p>
            <a:r>
              <a:rPr lang="en-US" altLang="en-US" dirty="0"/>
              <a:t>You need a bell to alert the Man in the Box.</a:t>
            </a:r>
          </a:p>
          <a:p>
            <a:pPr lvl="1"/>
            <a:r>
              <a:rPr lang="en-US" altLang="en-US" sz="2400" dirty="0"/>
              <a:t>This is referred to as a </a:t>
            </a:r>
            <a:r>
              <a:rPr lang="en-US" altLang="en-US" sz="2400" dirty="0">
                <a:solidFill>
                  <a:srgbClr val="C00000"/>
                </a:solidFill>
              </a:rPr>
              <a:t>clock wire </a:t>
            </a:r>
            <a:r>
              <a:rPr lang="en-US" altLang="en-US" sz="2400" dirty="0"/>
              <a:t>(CLK wire)</a:t>
            </a:r>
          </a:p>
          <a:p>
            <a:pPr lvl="1"/>
            <a:r>
              <a:rPr lang="en-US" altLang="en-US" sz="2400" dirty="0"/>
              <a:t>A charge on the CLK wire tells the CPU it is time to work.</a:t>
            </a:r>
          </a:p>
        </p:txBody>
      </p:sp>
      <p:sp>
        <p:nvSpPr>
          <p:cNvPr id="16388" name="TextBox 5"/>
          <p:cNvSpPr txBox="1">
            <a:spLocks noChangeArrowheads="1"/>
          </p:cNvSpPr>
          <p:nvPr/>
        </p:nvSpPr>
        <p:spPr bwMode="auto">
          <a:xfrm>
            <a:off x="381000" y="5851071"/>
            <a:ext cx="38862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4.9  The CPU does nothing until activated by the clock.</a:t>
            </a:r>
          </a:p>
        </p:txBody>
      </p:sp>
      <p:sp>
        <p:nvSpPr>
          <p:cNvPr id="16389" name="TextBox 5"/>
          <p:cNvSpPr txBox="1">
            <a:spLocks noChangeArrowheads="1"/>
          </p:cNvSpPr>
          <p:nvPr/>
        </p:nvSpPr>
        <p:spPr bwMode="auto">
          <a:xfrm>
            <a:off x="4648201" y="5826670"/>
            <a:ext cx="4379912"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4.10  The CPU often needs more than one clock cycle to get a result.</a:t>
            </a:r>
          </a:p>
        </p:txBody>
      </p:sp>
      <p:pic>
        <p:nvPicPr>
          <p:cNvPr id="16390" name="Picture 1" descr="F06-0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3900" y="4270010"/>
            <a:ext cx="2974050" cy="158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2" descr="F06-10.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4200907"/>
            <a:ext cx="2998538" cy="1596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210050213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p:txBody>
          <a:bodyPr/>
          <a:lstStyle/>
          <a:p>
            <a:r>
              <a:rPr lang="en-US" altLang="en-US" dirty="0"/>
              <a:t>A </a:t>
            </a:r>
            <a:r>
              <a:rPr lang="en-US" altLang="en-US" dirty="0">
                <a:solidFill>
                  <a:srgbClr val="C00000"/>
                </a:solidFill>
              </a:rPr>
              <a:t>clock cycle </a:t>
            </a:r>
            <a:r>
              <a:rPr lang="en-US" altLang="en-US" dirty="0"/>
              <a:t>is the time it takes for the CLK wire to charge.</a:t>
            </a:r>
          </a:p>
          <a:p>
            <a:pPr lvl="1"/>
            <a:r>
              <a:rPr lang="en-US" altLang="en-US" sz="2400" dirty="0"/>
              <a:t>A cycle is one complete up-and-down segment of the sine wave.</a:t>
            </a:r>
          </a:p>
          <a:p>
            <a:pPr lvl="1"/>
            <a:r>
              <a:rPr lang="en-US" altLang="en-US" sz="2400" dirty="0"/>
              <a:t>Every command requires at least two clock cycles.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343400"/>
            <a:ext cx="3271838" cy="2173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220177898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lstStyle/>
          <a:p>
            <a:r>
              <a:rPr lang="en-US" altLang="en-US" dirty="0">
                <a:solidFill>
                  <a:srgbClr val="C00000"/>
                </a:solidFill>
              </a:rPr>
              <a:t>Clock speed </a:t>
            </a:r>
            <a:r>
              <a:rPr lang="en-US" altLang="en-US" dirty="0"/>
              <a:t>is the maximum number of clock cycles the CPU can handle in a given time period.</a:t>
            </a:r>
          </a:p>
          <a:p>
            <a:r>
              <a:rPr lang="en-US" altLang="en-US" dirty="0"/>
              <a:t>Clock speed is measured in hertz</a:t>
            </a:r>
          </a:p>
          <a:p>
            <a:pPr lvl="1"/>
            <a:r>
              <a:rPr lang="en-US" altLang="en-US" sz="2400" dirty="0"/>
              <a:t>One cycle per second = 1 hertz (Hz)</a:t>
            </a:r>
            <a:br>
              <a:rPr lang="en-US" altLang="en-US" sz="2400" dirty="0"/>
            </a:br>
            <a:r>
              <a:rPr lang="en-US" altLang="en-US" sz="2400" dirty="0"/>
              <a:t>1 million cycles per second = 1 megahertz (MHz)</a:t>
            </a:r>
            <a:br>
              <a:rPr lang="en-US" altLang="en-US" sz="2400" dirty="0"/>
            </a:br>
            <a:r>
              <a:rPr lang="en-US" altLang="en-US" sz="2400" dirty="0"/>
              <a:t>1 billion cycles per second = 1 gigahertz (GHz)</a:t>
            </a:r>
          </a:p>
          <a:p>
            <a:pPr lvl="1"/>
            <a:r>
              <a:rPr lang="en-US" altLang="en-US" sz="2400" dirty="0"/>
              <a:t>Intel 8088 ran at 4.77 MHz</a:t>
            </a:r>
          </a:p>
          <a:p>
            <a:pPr lvl="1"/>
            <a:r>
              <a:rPr lang="en-US" altLang="en-US" sz="2400" dirty="0"/>
              <a:t>Modern CPUs run at 3+ GHz</a:t>
            </a: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102351044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Box 5"/>
          <p:cNvSpPr txBox="1">
            <a:spLocks noChangeArrowheads="1"/>
          </p:cNvSpPr>
          <p:nvPr/>
        </p:nvSpPr>
        <p:spPr bwMode="auto">
          <a:xfrm>
            <a:off x="457200" y="3505200"/>
            <a:ext cx="3390900" cy="77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sz="2400" dirty="0"/>
              <a:t>Figure 4.11  Where is the clock speed?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600" y="1371600"/>
            <a:ext cx="4540355" cy="5258602"/>
          </a:xfrm>
          <a:prstGeom prst="rect">
            <a:avLst/>
          </a:prstGeom>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384907031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p:txBody>
          <a:bodyPr/>
          <a:lstStyle/>
          <a:p>
            <a:r>
              <a:rPr lang="en-US" altLang="en-US" dirty="0">
                <a:solidFill>
                  <a:srgbClr val="C00000"/>
                </a:solidFill>
              </a:rPr>
              <a:t>System crystal </a:t>
            </a:r>
            <a:r>
              <a:rPr lang="en-US" altLang="en-US" dirty="0"/>
              <a:t>governs CPU running speed</a:t>
            </a:r>
          </a:p>
          <a:p>
            <a:pPr lvl="1"/>
            <a:r>
              <a:rPr lang="en-US" altLang="en-US" sz="2400" dirty="0"/>
              <a:t>Modern CPUs tell the motherboard the clock speed it needs, and the clock chip automatically adjusts.</a:t>
            </a:r>
          </a:p>
        </p:txBody>
      </p:sp>
      <p:sp>
        <p:nvSpPr>
          <p:cNvPr id="20484" name="TextBox 5"/>
          <p:cNvSpPr txBox="1">
            <a:spLocks noChangeArrowheads="1"/>
          </p:cNvSpPr>
          <p:nvPr/>
        </p:nvSpPr>
        <p:spPr bwMode="auto">
          <a:xfrm>
            <a:off x="1751806" y="6273365"/>
            <a:ext cx="5638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4.12  One of many types of system crystals</a:t>
            </a:r>
          </a:p>
        </p:txBody>
      </p:sp>
      <p:pic>
        <p:nvPicPr>
          <p:cNvPr id="20485" name="Picture 1" descr="F06-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124199"/>
            <a:ext cx="3789638" cy="314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103094270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6"/>
          <p:cNvSpPr>
            <a:spLocks noGrp="1"/>
          </p:cNvSpPr>
          <p:nvPr>
            <p:ph idx="1"/>
          </p:nvPr>
        </p:nvSpPr>
        <p:spPr/>
        <p:txBody>
          <a:bodyPr/>
          <a:lstStyle/>
          <a:p>
            <a:r>
              <a:rPr lang="en-US" altLang="en-US" dirty="0"/>
              <a:t>Crystal can clock a CPU with a rated speed higher than the crystal, but the CPU will operate at the slower speed of the crystal.</a:t>
            </a:r>
          </a:p>
          <a:p>
            <a:pPr lvl="1"/>
            <a:r>
              <a:rPr lang="en-US" altLang="en-US" sz="2400" dirty="0"/>
              <a:t>A 1 GHz crystal can clock a 2 GHz CPU, but the CPU will operate only as fast as the crystal clock—1 GHz.</a:t>
            </a:r>
          </a:p>
          <a:p>
            <a:pPr lvl="1"/>
            <a:r>
              <a:rPr lang="en-US" altLang="en-US" sz="2400" dirty="0" err="1" smtClean="0">
                <a:solidFill>
                  <a:srgbClr val="800000"/>
                </a:solidFill>
              </a:rPr>
              <a:t>Underclocking</a:t>
            </a:r>
            <a:r>
              <a:rPr lang="en-US" altLang="en-US" sz="2400" dirty="0" smtClean="0">
                <a:solidFill>
                  <a:srgbClr val="800000"/>
                </a:solidFill>
              </a:rPr>
              <a:t> or Throttling </a:t>
            </a:r>
            <a:r>
              <a:rPr lang="en-US" altLang="en-US" sz="2400" dirty="0"/>
              <a:t>means running a CPU slower than its rated clock speed—it does not take advantage of all the power of the CPU.</a:t>
            </a:r>
          </a:p>
          <a:p>
            <a:pPr lvl="1"/>
            <a:r>
              <a:rPr lang="en-US" altLang="en-US" sz="2400" dirty="0">
                <a:solidFill>
                  <a:srgbClr val="800000"/>
                </a:solidFill>
              </a:rPr>
              <a:t>Overclocking</a:t>
            </a:r>
            <a:r>
              <a:rPr lang="en-US" altLang="en-US" sz="2400" dirty="0"/>
              <a:t> means to run a CPU faster than its maximum clock speed—it can overheat the CPU.</a:t>
            </a: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2170951787"/>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286000"/>
            <a:ext cx="3938588" cy="36033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3291459285"/>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title"/>
          </p:nvPr>
        </p:nvSpPr>
        <p:spPr/>
        <p:txBody>
          <a:bodyPr/>
          <a:lstStyle/>
          <a:p>
            <a:r>
              <a:rPr lang="en-US" altLang="en-US" sz="4000" dirty="0">
                <a:solidFill>
                  <a:srgbClr val="006C31"/>
                </a:solidFill>
              </a:rPr>
              <a:t>Memory and RAM</a:t>
            </a:r>
          </a:p>
        </p:txBody>
      </p:sp>
      <p:sp>
        <p:nvSpPr>
          <p:cNvPr id="24579" name="Rectangle 3"/>
          <p:cNvSpPr>
            <a:spLocks noGrp="1" noChangeArrowheads="1"/>
          </p:cNvSpPr>
          <p:nvPr>
            <p:ph idx="1"/>
          </p:nvPr>
        </p:nvSpPr>
        <p:spPr/>
        <p:txBody>
          <a:bodyPr/>
          <a:lstStyle/>
          <a:p>
            <a:r>
              <a:rPr lang="en-US" altLang="en-US" dirty="0">
                <a:solidFill>
                  <a:srgbClr val="C00000"/>
                </a:solidFill>
              </a:rPr>
              <a:t>Random access memory (RAM) </a:t>
            </a:r>
            <a:r>
              <a:rPr lang="en-US" altLang="en-US" dirty="0"/>
              <a:t>is organized like a spreadsheet, with each row holding eight </a:t>
            </a:r>
            <a:r>
              <a:rPr lang="en-US" altLang="en-US" dirty="0">
                <a:solidFill>
                  <a:srgbClr val="C00000"/>
                </a:solidFill>
              </a:rPr>
              <a:t>bits</a:t>
            </a:r>
            <a:r>
              <a:rPr lang="en-US" altLang="en-US" dirty="0"/>
              <a:t> </a:t>
            </a:r>
            <a:r>
              <a:rPr lang="en-US" altLang="en-US" dirty="0" smtClean="0"/>
              <a:t>(or one </a:t>
            </a:r>
            <a:r>
              <a:rPr lang="en-US" altLang="en-US" dirty="0" smtClean="0">
                <a:solidFill>
                  <a:srgbClr val="C00000"/>
                </a:solidFill>
              </a:rPr>
              <a:t>Byte (B)</a:t>
            </a:r>
            <a:r>
              <a:rPr lang="en-US" altLang="en-US" dirty="0" smtClean="0"/>
              <a:t>). A </a:t>
            </a:r>
            <a:r>
              <a:rPr lang="en-US" altLang="en-US" dirty="0"/>
              <a:t>bit </a:t>
            </a:r>
            <a:r>
              <a:rPr lang="en-US" altLang="en-US" dirty="0" smtClean="0">
                <a:solidFill>
                  <a:srgbClr val="800000"/>
                </a:solidFill>
              </a:rPr>
              <a:t>(b) </a:t>
            </a:r>
            <a:r>
              <a:rPr lang="en-US" altLang="en-US" dirty="0" smtClean="0"/>
              <a:t>is </a:t>
            </a:r>
            <a:r>
              <a:rPr lang="en-US" altLang="en-US" dirty="0"/>
              <a:t>a </a:t>
            </a:r>
            <a:r>
              <a:rPr lang="en-US" altLang="en-US" dirty="0" smtClean="0"/>
              <a:t>1 </a:t>
            </a:r>
            <a:r>
              <a:rPr lang="en-US" altLang="en-US" dirty="0"/>
              <a:t>or </a:t>
            </a:r>
            <a:r>
              <a:rPr lang="en-US" altLang="en-US" dirty="0" smtClean="0"/>
              <a:t>0.</a:t>
            </a:r>
            <a:endParaRPr lang="en-US" altLang="en-US" dirty="0"/>
          </a:p>
          <a:p>
            <a:pPr lvl="1"/>
            <a:r>
              <a:rPr lang="en-US" altLang="en-US" dirty="0"/>
              <a:t>RAM transfers and stores data to and from the CPU in </a:t>
            </a:r>
            <a:r>
              <a:rPr lang="en-US" altLang="en-US" dirty="0" smtClean="0">
                <a:solidFill>
                  <a:srgbClr val="C00000"/>
                </a:solidFill>
              </a:rPr>
              <a:t>Byte-sized </a:t>
            </a:r>
            <a:r>
              <a:rPr lang="en-US" altLang="en-US" dirty="0">
                <a:solidFill>
                  <a:srgbClr val="C00000"/>
                </a:solidFill>
              </a:rPr>
              <a:t>chunks</a:t>
            </a:r>
          </a:p>
          <a:p>
            <a:pPr lvl="1"/>
            <a:r>
              <a:rPr lang="en-US" altLang="en-US" dirty="0"/>
              <a:t>Number of </a:t>
            </a:r>
            <a:r>
              <a:rPr lang="en-US" altLang="en-US" dirty="0" smtClean="0"/>
              <a:t>Bytes </a:t>
            </a:r>
            <a:r>
              <a:rPr lang="en-US" altLang="en-US" dirty="0"/>
              <a:t>of RAM varies from PC to PC, with today</a:t>
            </a:r>
            <a:r>
              <a:rPr lang="fr-FR" altLang="ja-JP" dirty="0"/>
              <a:t>'</a:t>
            </a:r>
            <a:r>
              <a:rPr lang="en-US" altLang="en-US" dirty="0"/>
              <a:t>s PCs holding billions of bytes of RAM</a:t>
            </a:r>
          </a:p>
        </p:txBody>
      </p:sp>
    </p:spTree>
    <p:extLst>
      <p:ext uri="{BB962C8B-B14F-4D97-AF65-F5344CB8AC3E}">
        <p14:creationId xmlns:p14="http://schemas.microsoft.com/office/powerpoint/2010/main" val="2413222610"/>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3"/>
          <p:cNvSpPr>
            <a:spLocks noGrp="1"/>
          </p:cNvSpPr>
          <p:nvPr>
            <p:ph idx="1"/>
          </p:nvPr>
        </p:nvSpPr>
        <p:spPr/>
        <p:txBody>
          <a:bodyPr/>
          <a:lstStyle/>
          <a:p>
            <a:r>
              <a:rPr lang="en-US" altLang="en-US" dirty="0"/>
              <a:t>Computers use </a:t>
            </a:r>
            <a:r>
              <a:rPr lang="en-US" altLang="en-US" dirty="0">
                <a:solidFill>
                  <a:srgbClr val="C00000"/>
                </a:solidFill>
              </a:rPr>
              <a:t>dynamic RAM (DRAM) </a:t>
            </a:r>
            <a:r>
              <a:rPr lang="en-US" altLang="en-US" dirty="0">
                <a:solidFill>
                  <a:schemeClr val="tx1"/>
                </a:solidFill>
              </a:rPr>
              <a:t>for main </a:t>
            </a:r>
            <a:r>
              <a:rPr lang="en-US" altLang="en-US" dirty="0" smtClean="0">
                <a:solidFill>
                  <a:schemeClr val="tx1"/>
                </a:solidFill>
              </a:rPr>
              <a:t>memory (volatile)</a:t>
            </a:r>
            <a:endParaRPr lang="en-US" altLang="en-US" dirty="0">
              <a:solidFill>
                <a:schemeClr val="tx1"/>
              </a:solidFill>
            </a:endParaRPr>
          </a:p>
          <a:p>
            <a:pPr lvl="1"/>
            <a:r>
              <a:rPr lang="en-US" altLang="en-US" dirty="0"/>
              <a:t>Dynamic rather than static</a:t>
            </a:r>
          </a:p>
          <a:p>
            <a:pPr lvl="2"/>
            <a:r>
              <a:rPr lang="en-US" altLang="en-US" dirty="0" smtClean="0"/>
              <a:t>Dynamic circuits </a:t>
            </a:r>
            <a:r>
              <a:rPr lang="en-US" altLang="en-US" dirty="0"/>
              <a:t>need constant electrical charge and to be refreshed to maintain data</a:t>
            </a:r>
            <a:r>
              <a:rPr lang="en-US" altLang="en-US" dirty="0" smtClean="0"/>
              <a:t>.</a:t>
            </a:r>
          </a:p>
          <a:p>
            <a:pPr lvl="2"/>
            <a:r>
              <a:rPr lang="en-US" altLang="en-US" dirty="0" smtClean="0">
                <a:solidFill>
                  <a:srgbClr val="006C31"/>
                </a:solidFill>
              </a:rPr>
              <a:t>Static RAM is faster, more expensive and is non-volatile.</a:t>
            </a:r>
          </a:p>
          <a:p>
            <a:pPr lvl="3"/>
            <a:r>
              <a:rPr lang="en-US" altLang="en-US" sz="2400" dirty="0" smtClean="0">
                <a:solidFill>
                  <a:srgbClr val="006C31"/>
                </a:solidFill>
              </a:rPr>
              <a:t>Used as cache memory</a:t>
            </a:r>
            <a:endParaRPr lang="en-US" altLang="en-US" sz="2400" dirty="0">
              <a:solidFill>
                <a:srgbClr val="006C31"/>
              </a:solidFill>
            </a:endParaRPr>
          </a:p>
        </p:txBody>
      </p:sp>
      <p:sp>
        <p:nvSpPr>
          <p:cNvPr id="25605" name="TextBox 5"/>
          <p:cNvSpPr txBox="1">
            <a:spLocks noChangeArrowheads="1"/>
          </p:cNvSpPr>
          <p:nvPr/>
        </p:nvSpPr>
        <p:spPr bwMode="auto">
          <a:xfrm rot="10800000" flipV="1">
            <a:off x="5718493" y="5835747"/>
            <a:ext cx="3124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4.15  Typical RAM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5696722" y="5051975"/>
            <a:ext cx="2826882" cy="685801"/>
          </a:xfrm>
          <a:prstGeom prst="rect">
            <a:avLst/>
          </a:prstGeom>
        </p:spPr>
      </p:pic>
      <p:sp>
        <p:nvSpPr>
          <p:cNvPr id="7" name="Rectangle 5"/>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Memory and RAM</a:t>
            </a:r>
          </a:p>
        </p:txBody>
      </p:sp>
    </p:spTree>
    <p:extLst>
      <p:ext uri="{BB962C8B-B14F-4D97-AF65-F5344CB8AC3E}">
        <p14:creationId xmlns:p14="http://schemas.microsoft.com/office/powerpoint/2010/main" val="273057651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1" name="Picture 2" descr="F06-1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9429" y="3505201"/>
            <a:ext cx="4506098"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Rectangle 3"/>
          <p:cNvSpPr>
            <a:spLocks noGrp="1" noChangeArrowheads="1"/>
          </p:cNvSpPr>
          <p:nvPr>
            <p:ph idx="1"/>
          </p:nvPr>
        </p:nvSpPr>
        <p:spPr/>
        <p:txBody>
          <a:bodyPr/>
          <a:lstStyle/>
          <a:p>
            <a:r>
              <a:rPr lang="en-US" altLang="en-US" dirty="0"/>
              <a:t>CPU and RAM </a:t>
            </a:r>
            <a:r>
              <a:rPr lang="en-US" altLang="en-US" dirty="0" smtClean="0"/>
              <a:t>communicate through EDB</a:t>
            </a:r>
            <a:r>
              <a:rPr lang="en-US" altLang="en-US" dirty="0"/>
              <a:t>.</a:t>
            </a:r>
          </a:p>
          <a:p>
            <a:r>
              <a:rPr lang="en-US" altLang="en-US" dirty="0"/>
              <a:t>The CPU needs a helper chip—the </a:t>
            </a:r>
            <a:r>
              <a:rPr lang="en-US" altLang="en-US" dirty="0">
                <a:solidFill>
                  <a:srgbClr val="C00000"/>
                </a:solidFill>
              </a:rPr>
              <a:t>memory controller chip (MCC) </a:t>
            </a:r>
            <a:r>
              <a:rPr lang="en-US" altLang="en-US" dirty="0"/>
              <a:t>to facilitate the flow of data from RAM to the CPU</a:t>
            </a:r>
            <a:r>
              <a:rPr lang="en-US" altLang="en-US" dirty="0" smtClean="0"/>
              <a:t>.</a:t>
            </a:r>
          </a:p>
          <a:p>
            <a:r>
              <a:rPr lang="en-US" altLang="en-US" dirty="0" smtClean="0"/>
              <a:t>The EDB and MCC can</a:t>
            </a:r>
            <a:endParaRPr lang="en-US" altLang="en-US" dirty="0"/>
          </a:p>
        </p:txBody>
      </p:sp>
      <p:sp>
        <p:nvSpPr>
          <p:cNvPr id="26628" name="TextBox 7"/>
          <p:cNvSpPr txBox="1">
            <a:spLocks noChangeArrowheads="1"/>
          </p:cNvSpPr>
          <p:nvPr/>
        </p:nvSpPr>
        <p:spPr bwMode="auto">
          <a:xfrm>
            <a:off x="152400" y="6096000"/>
            <a:ext cx="3810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4.16  Extending the EDB</a:t>
            </a:r>
          </a:p>
        </p:txBody>
      </p:sp>
      <p:sp>
        <p:nvSpPr>
          <p:cNvPr id="26629" name="TextBox 8"/>
          <p:cNvSpPr txBox="1">
            <a:spLocks noChangeArrowheads="1"/>
          </p:cNvSpPr>
          <p:nvPr/>
        </p:nvSpPr>
        <p:spPr bwMode="auto">
          <a:xfrm>
            <a:off x="4357914" y="6135404"/>
            <a:ext cx="4800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4.17  The MCC grabs a byte of RAM.</a:t>
            </a:r>
          </a:p>
        </p:txBody>
      </p:sp>
      <p:pic>
        <p:nvPicPr>
          <p:cNvPr id="26630" name="Picture 1" descr="F06-16.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5784" y="4341813"/>
            <a:ext cx="33528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Memory and RAM</a:t>
            </a:r>
          </a:p>
        </p:txBody>
      </p:sp>
    </p:spTree>
    <p:extLst>
      <p:ext uri="{BB962C8B-B14F-4D97-AF65-F5344CB8AC3E}">
        <p14:creationId xmlns:p14="http://schemas.microsoft.com/office/powerpoint/2010/main" val="193502772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a:solidFill>
                <a:srgbClr val="000000"/>
              </a:solidFill>
              <a:latin typeface="Arial"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a:solidFill>
                <a:srgbClr val="000000"/>
              </a:solidFill>
              <a:latin typeface="Arial"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kumimoji="0" lang="en-GB" sz="4000" b="0" i="0" u="none" strike="noStrike" kern="0" cap="none" spc="0" normalizeH="0" baseline="0" noProof="0" dirty="0" smtClean="0">
                <a:ln>
                  <a:noFill/>
                </a:ln>
                <a:solidFill>
                  <a:srgbClr val="006C31"/>
                </a:solidFill>
                <a:effectLst/>
                <a:uLnTx/>
                <a:uFillTx/>
                <a:latin typeface="Calibri" panose="020F0502020204030204" pitchFamily="34" charset="0"/>
                <a:ea typeface="MS Gothic"/>
              </a:rPr>
              <a:t>Overview</a:t>
            </a:r>
            <a:endParaRPr kumimoji="0" lang="en-GB" sz="4000" b="0" i="0" u="none" strike="noStrike" kern="0" cap="none" spc="0" normalizeH="0" baseline="0" noProof="0" dirty="0">
              <a:ln>
                <a:noFill/>
              </a:ln>
              <a:solidFill>
                <a:srgbClr val="006C31"/>
              </a:solidFill>
              <a:effectLst/>
              <a:uLnTx/>
              <a:uFillTx/>
              <a:latin typeface="Calibri" panose="020F0502020204030204" pitchFamily="34" charset="0"/>
              <a:ea typeface="MS Gothic"/>
            </a:endParaRPr>
          </a:p>
        </p:txBody>
      </p:sp>
      <p:sp>
        <p:nvSpPr>
          <p:cNvPr id="8" name="Rectangle 2"/>
          <p:cNvSpPr txBox="1">
            <a:spLocks noChangeArrowheads="1"/>
          </p:cNvSpPr>
          <p:nvPr/>
        </p:nvSpPr>
        <p:spPr bwMode="auto">
          <a:xfrm>
            <a:off x="762000" y="154872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Central Processing Unit (CPU) </a:t>
            </a:r>
            <a:r>
              <a:rPr lang="en-GB" sz="2800" kern="0" dirty="0">
                <a:ea typeface="MS Gothic"/>
              </a:rPr>
              <a:t>c</a:t>
            </a: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ore components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Memory</a:t>
            </a: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 and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Modern CPU(s)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Select and install a CPU</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Troubleshoot a CPU</a:t>
            </a:r>
            <a:endPar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b="0" i="0" u="none" strike="noStrike" kern="0" cap="none" spc="0" normalizeH="0" baseline="0" noProof="0" dirty="0" smtClean="0">
              <a:ln>
                <a:noFill/>
              </a:ln>
              <a:solidFill>
                <a:schemeClr val="tx1"/>
              </a:solidFill>
              <a:effectLst/>
              <a:uLnTx/>
              <a:uFillTx/>
              <a:ea typeface="MS Gothic"/>
            </a:endParaRPr>
          </a:p>
        </p:txBody>
      </p:sp>
    </p:spTree>
    <p:extLst>
      <p:ext uri="{BB962C8B-B14F-4D97-AF65-F5344CB8AC3E}">
        <p14:creationId xmlns:p14="http://schemas.microsoft.com/office/powerpoint/2010/main" val="229843510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3" name="Picture 1" descr="F06-18.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048001"/>
            <a:ext cx="5374556" cy="3123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Grp="1" noChangeArrowheads="1"/>
          </p:cNvSpPr>
          <p:nvPr>
            <p:ph idx="1"/>
          </p:nvPr>
        </p:nvSpPr>
        <p:spPr/>
        <p:txBody>
          <a:bodyPr/>
          <a:lstStyle/>
          <a:p>
            <a:r>
              <a:rPr lang="en-US" altLang="en-US" dirty="0"/>
              <a:t>The </a:t>
            </a:r>
            <a:r>
              <a:rPr lang="en-US" altLang="en-US" dirty="0">
                <a:solidFill>
                  <a:srgbClr val="C00000"/>
                </a:solidFill>
              </a:rPr>
              <a:t>address bus </a:t>
            </a:r>
            <a:r>
              <a:rPr lang="en-US" altLang="en-US" dirty="0"/>
              <a:t>is a separate set of wires from the external data bus.</a:t>
            </a:r>
          </a:p>
          <a:p>
            <a:pPr lvl="1"/>
            <a:r>
              <a:rPr lang="en-US" altLang="en-US" sz="2400" dirty="0"/>
              <a:t>Enables the CPU to control </a:t>
            </a:r>
            <a:endParaRPr lang="en-US" altLang="en-US" sz="2400" dirty="0" smtClean="0"/>
          </a:p>
          <a:p>
            <a:pPr marL="457200" lvl="1" indent="0">
              <a:buNone/>
            </a:pPr>
            <a:r>
              <a:rPr lang="en-US" altLang="en-US" sz="2400" dirty="0" smtClean="0"/>
              <a:t>the </a:t>
            </a:r>
            <a:r>
              <a:rPr lang="en-US" altLang="en-US" sz="2400" dirty="0"/>
              <a:t>MCC</a:t>
            </a:r>
          </a:p>
          <a:p>
            <a:pPr lvl="1"/>
            <a:r>
              <a:rPr lang="en-US" altLang="en-US" sz="2400" dirty="0"/>
              <a:t>CPU tells the MCC which line </a:t>
            </a:r>
            <a:endParaRPr lang="en-US" altLang="en-US" sz="2400" dirty="0" smtClean="0"/>
          </a:p>
          <a:p>
            <a:pPr marL="457200" lvl="1" indent="0">
              <a:buNone/>
            </a:pPr>
            <a:r>
              <a:rPr lang="en-US" altLang="en-US" sz="2400" dirty="0" smtClean="0"/>
              <a:t>of </a:t>
            </a:r>
            <a:r>
              <a:rPr lang="en-US" altLang="en-US" sz="2400" dirty="0"/>
              <a:t>code it wants from </a:t>
            </a:r>
            <a:r>
              <a:rPr lang="en-US" altLang="en-US" sz="2400" dirty="0" smtClean="0"/>
              <a:t>RAM</a:t>
            </a:r>
          </a:p>
          <a:p>
            <a:pPr lvl="1"/>
            <a:endParaRPr lang="en-US" altLang="en-US" sz="1050" dirty="0" smtClean="0"/>
          </a:p>
          <a:p>
            <a:pPr lvl="1"/>
            <a:endParaRPr lang="en-US" altLang="en-US" sz="2400" dirty="0"/>
          </a:p>
        </p:txBody>
      </p:sp>
      <p:sp>
        <p:nvSpPr>
          <p:cNvPr id="27652" name="TextBox 7"/>
          <p:cNvSpPr txBox="1">
            <a:spLocks noChangeArrowheads="1"/>
          </p:cNvSpPr>
          <p:nvPr/>
        </p:nvSpPr>
        <p:spPr bwMode="auto">
          <a:xfrm>
            <a:off x="5123656" y="6171142"/>
            <a:ext cx="2895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4.18  Address bus</a:t>
            </a:r>
          </a:p>
        </p:txBody>
      </p:sp>
      <p:sp>
        <p:nvSpPr>
          <p:cNvPr id="7" name="Rectangle 5"/>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Memory and RAM</a:t>
            </a:r>
          </a:p>
        </p:txBody>
      </p:sp>
    </p:spTree>
    <p:extLst>
      <p:ext uri="{BB962C8B-B14F-4D97-AF65-F5344CB8AC3E}">
        <p14:creationId xmlns:p14="http://schemas.microsoft.com/office/powerpoint/2010/main" val="121099515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Memory and RAM</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571" y="1173553"/>
            <a:ext cx="3810000" cy="494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1770516"/>
            <a:ext cx="3595914" cy="5272918"/>
          </a:xfrm>
          <a:prstGeom prst="rect">
            <a:avLst/>
          </a:prstGeom>
          <a:noFill/>
        </p:spPr>
        <p:txBody>
          <a:bodyPr wrap="square" rtlCol="0">
            <a:spAutoFit/>
          </a:bodyPr>
          <a:lstStyle/>
          <a:p>
            <a:pPr marL="457200" indent="-457200">
              <a:buFont typeface="Arial" panose="020B0604020202020204" pitchFamily="34" charset="0"/>
              <a:buChar char="•"/>
            </a:pPr>
            <a:r>
              <a:rPr lang="en-US" sz="3200" dirty="0" smtClean="0">
                <a:solidFill>
                  <a:schemeClr val="tx1"/>
                </a:solidFill>
                <a:latin typeface="+mj-lt"/>
              </a:rPr>
              <a:t>Think of the EDB as part of the </a:t>
            </a:r>
            <a:r>
              <a:rPr lang="en-US" sz="3200" dirty="0" smtClean="0">
                <a:solidFill>
                  <a:srgbClr val="FF0000"/>
                </a:solidFill>
                <a:latin typeface="+mj-lt"/>
              </a:rPr>
              <a:t>Front Side Bus (FSB)</a:t>
            </a:r>
          </a:p>
          <a:p>
            <a:pPr marL="457200" indent="-457200">
              <a:buFont typeface="Arial" panose="020B0604020202020204" pitchFamily="34" charset="0"/>
              <a:buChar char="•"/>
            </a:pPr>
            <a:endParaRPr lang="en-US" sz="1000" dirty="0" smtClean="0">
              <a:solidFill>
                <a:srgbClr val="FF0000"/>
              </a:solidFill>
              <a:latin typeface="+mj-lt"/>
            </a:endParaRPr>
          </a:p>
          <a:p>
            <a:pPr marL="457200" indent="-457200">
              <a:buFont typeface="Arial" panose="020B0604020202020204" pitchFamily="34" charset="0"/>
              <a:buChar char="•"/>
            </a:pPr>
            <a:r>
              <a:rPr lang="en-US" sz="3200" dirty="0" smtClean="0">
                <a:solidFill>
                  <a:schemeClr val="tx1"/>
                </a:solidFill>
                <a:latin typeface="+mj-lt"/>
              </a:rPr>
              <a:t>Think of the MCC as part of the North Bridge</a:t>
            </a:r>
          </a:p>
          <a:p>
            <a:pPr marL="457200" indent="-457200">
              <a:buFont typeface="Arial" panose="020B0604020202020204" pitchFamily="34" charset="0"/>
              <a:buChar char="•"/>
            </a:pPr>
            <a:endParaRPr lang="en-US" sz="1000" dirty="0" smtClean="0">
              <a:solidFill>
                <a:schemeClr val="tx1"/>
              </a:solidFill>
              <a:latin typeface="+mj-lt"/>
            </a:endParaRPr>
          </a:p>
          <a:p>
            <a:r>
              <a:rPr lang="en-US" altLang="en-US" sz="2000" dirty="0">
                <a:solidFill>
                  <a:srgbClr val="006C31"/>
                </a:solidFill>
                <a:effectLst>
                  <a:outerShdw blurRad="38100" dist="38100" dir="2700000" algn="tl">
                    <a:srgbClr val="000000">
                      <a:alpha val="43137"/>
                    </a:srgbClr>
                  </a:outerShdw>
                </a:effectLst>
                <a:latin typeface="+mj-lt"/>
              </a:rPr>
              <a:t>The number of wires in the address bus </a:t>
            </a:r>
            <a:r>
              <a:rPr lang="en-US" altLang="en-US" sz="2000" dirty="0" smtClean="0">
                <a:solidFill>
                  <a:srgbClr val="006C31"/>
                </a:solidFill>
                <a:effectLst>
                  <a:outerShdw blurRad="38100" dist="38100" dir="2700000" algn="tl">
                    <a:srgbClr val="000000">
                      <a:alpha val="43137"/>
                    </a:srgbClr>
                  </a:outerShdw>
                </a:effectLst>
                <a:latin typeface="+mj-lt"/>
              </a:rPr>
              <a:t>determines </a:t>
            </a:r>
            <a:r>
              <a:rPr lang="en-US" altLang="en-US" sz="2000" dirty="0">
                <a:solidFill>
                  <a:srgbClr val="006C31"/>
                </a:solidFill>
                <a:effectLst>
                  <a:outerShdw blurRad="38100" dist="38100" dir="2700000" algn="tl">
                    <a:srgbClr val="000000">
                      <a:alpha val="43137"/>
                    </a:srgbClr>
                  </a:outerShdw>
                </a:effectLst>
                <a:latin typeface="+mj-lt"/>
              </a:rPr>
              <a:t>the maximum amount </a:t>
            </a:r>
            <a:r>
              <a:rPr lang="en-US" altLang="en-US" sz="2000" dirty="0" smtClean="0">
                <a:solidFill>
                  <a:srgbClr val="006C31"/>
                </a:solidFill>
                <a:effectLst>
                  <a:outerShdw blurRad="38100" dist="38100" dir="2700000" algn="tl">
                    <a:srgbClr val="000000">
                      <a:alpha val="43137"/>
                    </a:srgbClr>
                  </a:outerShdw>
                </a:effectLst>
                <a:latin typeface="+mj-lt"/>
              </a:rPr>
              <a:t>of RAM </a:t>
            </a:r>
            <a:r>
              <a:rPr lang="en-US" altLang="en-US" sz="2000" dirty="0">
                <a:solidFill>
                  <a:srgbClr val="006C31"/>
                </a:solidFill>
                <a:effectLst>
                  <a:outerShdw blurRad="38100" dist="38100" dir="2700000" algn="tl">
                    <a:srgbClr val="000000">
                      <a:alpha val="43137"/>
                    </a:srgbClr>
                  </a:outerShdw>
                </a:effectLst>
                <a:latin typeface="+mj-lt"/>
              </a:rPr>
              <a:t>the CPU can handle.</a:t>
            </a:r>
          </a:p>
          <a:p>
            <a:pPr marL="457200" indent="-457200">
              <a:buFont typeface="Arial" panose="020B0604020202020204" pitchFamily="34" charset="0"/>
              <a:buChar char="•"/>
            </a:pPr>
            <a:endParaRPr lang="en-US" sz="3200" dirty="0">
              <a:solidFill>
                <a:schemeClr val="tx1"/>
              </a:solidFill>
              <a:latin typeface="+mj-lt"/>
            </a:endParaRPr>
          </a:p>
        </p:txBody>
      </p:sp>
      <p:sp>
        <p:nvSpPr>
          <p:cNvPr id="4" name="TextBox 3"/>
          <p:cNvSpPr txBox="1"/>
          <p:nvPr/>
        </p:nvSpPr>
        <p:spPr>
          <a:xfrm>
            <a:off x="5511799" y="1989751"/>
            <a:ext cx="1905000" cy="349968"/>
          </a:xfrm>
          <a:prstGeom prst="rect">
            <a:avLst/>
          </a:prstGeom>
          <a:noFill/>
        </p:spPr>
        <p:txBody>
          <a:bodyPr wrap="square" rtlCol="0">
            <a:spAutoFit/>
          </a:bodyPr>
          <a:lstStyle/>
          <a:p>
            <a:r>
              <a:rPr lang="en-US" b="1" dirty="0" smtClean="0">
                <a:solidFill>
                  <a:srgbClr val="FF0000"/>
                </a:solidFill>
                <a:effectLst>
                  <a:outerShdw blurRad="38100" dist="38100" dir="2700000" algn="tl">
                    <a:srgbClr val="000000">
                      <a:alpha val="43137"/>
                    </a:srgbClr>
                  </a:outerShdw>
                </a:effectLst>
              </a:rPr>
              <a:t>EDB</a:t>
            </a:r>
            <a:endParaRPr lang="en-US" b="1" dirty="0">
              <a:solidFill>
                <a:srgbClr val="FF0000"/>
              </a:solidFill>
              <a:effectLst>
                <a:outerShdw blurRad="38100" dist="38100" dir="2700000" algn="tl">
                  <a:srgbClr val="000000">
                    <a:alpha val="43137"/>
                  </a:srgbClr>
                </a:outerShdw>
              </a:effectLst>
            </a:endParaRPr>
          </a:p>
        </p:txBody>
      </p:sp>
      <p:sp>
        <p:nvSpPr>
          <p:cNvPr id="12" name="TextBox 11"/>
          <p:cNvSpPr txBox="1"/>
          <p:nvPr/>
        </p:nvSpPr>
        <p:spPr>
          <a:xfrm>
            <a:off x="6763657" y="3069772"/>
            <a:ext cx="800100" cy="349968"/>
          </a:xfrm>
          <a:prstGeom prst="rect">
            <a:avLst/>
          </a:prstGeom>
          <a:noFill/>
        </p:spPr>
        <p:txBody>
          <a:bodyPr wrap="square" rtlCol="0">
            <a:spAutoFit/>
          </a:bodyPr>
          <a:lstStyle/>
          <a:p>
            <a:r>
              <a:rPr lang="en-US" b="1" dirty="0" smtClean="0">
                <a:solidFill>
                  <a:srgbClr val="FF0000"/>
                </a:solidFill>
                <a:effectLst>
                  <a:outerShdw blurRad="38100" dist="38100" dir="2700000" algn="tl">
                    <a:srgbClr val="000000">
                      <a:alpha val="43137"/>
                    </a:srgbClr>
                  </a:outerShdw>
                </a:effectLst>
              </a:rPr>
              <a:t>MCC</a:t>
            </a:r>
            <a:endParaRPr lang="en-US" b="1" dirty="0">
              <a:solidFill>
                <a:srgbClr val="FF0000"/>
              </a:solidFill>
              <a:effectLst>
                <a:outerShdw blurRad="38100" dist="38100" dir="2700000" algn="tl">
                  <a:srgbClr val="000000">
                    <a:alpha val="43137"/>
                  </a:srgbClr>
                </a:outerShdw>
              </a:effectLst>
            </a:endParaRPr>
          </a:p>
        </p:txBody>
      </p:sp>
      <p:sp>
        <p:nvSpPr>
          <p:cNvPr id="13" name="TextBox 12"/>
          <p:cNvSpPr txBox="1"/>
          <p:nvPr/>
        </p:nvSpPr>
        <p:spPr>
          <a:xfrm>
            <a:off x="7158264" y="1582246"/>
            <a:ext cx="1905000" cy="435825"/>
          </a:xfrm>
          <a:prstGeom prst="rect">
            <a:avLst/>
          </a:prstGeom>
          <a:noFill/>
        </p:spPr>
        <p:txBody>
          <a:bodyPr wrap="square" rtlCol="0">
            <a:spAutoFit/>
          </a:bodyPr>
          <a:lstStyle/>
          <a:p>
            <a:r>
              <a:rPr lang="en-US" sz="2400" b="1" u="sng" dirty="0" smtClean="0">
                <a:solidFill>
                  <a:srgbClr val="FF0000"/>
                </a:solidFill>
                <a:effectLst>
                  <a:outerShdw blurRad="38100" dist="38100" dir="2700000" algn="tl">
                    <a:srgbClr val="000000">
                      <a:alpha val="43137"/>
                    </a:srgbClr>
                  </a:outerShdw>
                </a:effectLst>
              </a:rPr>
              <a:t>FSB</a:t>
            </a:r>
            <a:endParaRPr lang="en-US" sz="2400" b="1" u="sng" dirty="0">
              <a:solidFill>
                <a:srgbClr val="FF0000"/>
              </a:solidFill>
              <a:effectLst>
                <a:outerShdw blurRad="38100" dist="38100" dir="2700000" algn="tl">
                  <a:srgbClr val="000000">
                    <a:alpha val="43137"/>
                  </a:srgbClr>
                </a:outerShdw>
              </a:effectLst>
            </a:endParaRPr>
          </a:p>
        </p:txBody>
      </p:sp>
      <p:cxnSp>
        <p:nvCxnSpPr>
          <p:cNvPr id="6" name="Straight Arrow Connector 5"/>
          <p:cNvCxnSpPr/>
          <p:nvPr/>
        </p:nvCxnSpPr>
        <p:spPr>
          <a:xfrm flipH="1">
            <a:off x="6295571" y="1905000"/>
            <a:ext cx="1019629" cy="259735"/>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12397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Memory and RAM</a:t>
            </a:r>
          </a:p>
        </p:txBody>
      </p:sp>
    </p:spTree>
    <p:extLst>
      <p:ext uri="{BB962C8B-B14F-4D97-AF65-F5344CB8AC3E}">
        <p14:creationId xmlns:p14="http://schemas.microsoft.com/office/powerpoint/2010/main" val="51420463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z="4000" dirty="0">
                <a:solidFill>
                  <a:srgbClr val="006C31"/>
                </a:solidFill>
              </a:rPr>
              <a:t>Modern CPUs </a:t>
            </a:r>
          </a:p>
        </p:txBody>
      </p:sp>
      <p:sp>
        <p:nvSpPr>
          <p:cNvPr id="32771" name="Rectangle 3"/>
          <p:cNvSpPr>
            <a:spLocks noGrp="1" noChangeArrowheads="1"/>
          </p:cNvSpPr>
          <p:nvPr>
            <p:ph idx="1"/>
          </p:nvPr>
        </p:nvSpPr>
        <p:spPr/>
        <p:txBody>
          <a:bodyPr/>
          <a:lstStyle/>
          <a:p>
            <a:pPr marL="342900" lvl="2" indent="-342900"/>
            <a:r>
              <a:rPr lang="en-US" sz="3200" dirty="0" smtClean="0"/>
              <a:t>CPU Developers</a:t>
            </a:r>
          </a:p>
          <a:p>
            <a:pPr marL="800100" lvl="3" indent="-342900"/>
            <a:r>
              <a:rPr lang="en-US" sz="2800" dirty="0" smtClean="0"/>
              <a:t>Intel currently holds </a:t>
            </a:r>
            <a:r>
              <a:rPr lang="en-US" sz="2800" dirty="0"/>
              <a:t>the most market share, AMD provides quality CPUs at competitive prices.</a:t>
            </a:r>
          </a:p>
          <a:p>
            <a:pPr lvl="1"/>
            <a:r>
              <a:rPr lang="en-US" altLang="en-US" dirty="0" smtClean="0"/>
              <a:t>Early </a:t>
            </a:r>
            <a:r>
              <a:rPr lang="en-US" altLang="en-US" dirty="0"/>
              <a:t>Intel and AMD CPUs were identical; but they are </a:t>
            </a:r>
            <a:r>
              <a:rPr lang="en-US" altLang="en-US" dirty="0">
                <a:solidFill>
                  <a:srgbClr val="C00000"/>
                </a:solidFill>
              </a:rPr>
              <a:t>no longer interchangeable</a:t>
            </a:r>
            <a:r>
              <a:rPr lang="en-US" altLang="en-US" dirty="0"/>
              <a:t>.</a:t>
            </a:r>
          </a:p>
        </p:txBody>
      </p:sp>
      <p:sp>
        <p:nvSpPr>
          <p:cNvPr id="32772" name="TextBox 5"/>
          <p:cNvSpPr txBox="1">
            <a:spLocks noChangeArrowheads="1"/>
          </p:cNvSpPr>
          <p:nvPr/>
        </p:nvSpPr>
        <p:spPr bwMode="auto">
          <a:xfrm>
            <a:off x="909638" y="6279432"/>
            <a:ext cx="77724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4.19  Identical Intel and AMD 486 CPUs from the early 1990s</a:t>
            </a:r>
          </a:p>
        </p:txBody>
      </p:sp>
      <p:pic>
        <p:nvPicPr>
          <p:cNvPr id="3277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1" y="4015636"/>
            <a:ext cx="4572000" cy="2004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062467"/>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ChangeArrowheads="1"/>
          </p:cNvSpPr>
          <p:nvPr>
            <p:ph idx="1"/>
          </p:nvPr>
        </p:nvSpPr>
        <p:spPr/>
        <p:txBody>
          <a:bodyPr lIns="91440" tIns="45720" rIns="91440" bIns="45720"/>
          <a:lstStyle/>
          <a:p>
            <a:pPr eaLnBrk="1" hangingPunct="1">
              <a:defRPr/>
            </a:pPr>
            <a:r>
              <a:rPr lang="en-US" dirty="0">
                <a:cs typeface="+mn-cs"/>
              </a:rPr>
              <a:t>Intel and AMD differentiate product lines by using different product names, based on the target market.</a:t>
            </a:r>
          </a:p>
        </p:txBody>
      </p:sp>
      <p:graphicFrame>
        <p:nvGraphicFramePr>
          <p:cNvPr id="3" name="Table 2"/>
          <p:cNvGraphicFramePr>
            <a:graphicFrameLocks noGrp="1"/>
          </p:cNvGraphicFramePr>
          <p:nvPr>
            <p:extLst>
              <p:ext uri="{D42A27DB-BD31-4B8C-83A1-F6EECF244321}">
                <p14:modId xmlns:p14="http://schemas.microsoft.com/office/powerpoint/2010/main" val="1331786846"/>
              </p:ext>
            </p:extLst>
          </p:nvPr>
        </p:nvGraphicFramePr>
        <p:xfrm>
          <a:off x="533400" y="3124200"/>
          <a:ext cx="8305800" cy="3581401"/>
        </p:xfrm>
        <a:graphic>
          <a:graphicData uri="http://schemas.openxmlformats.org/drawingml/2006/table">
            <a:tbl>
              <a:tblPr firstRow="1" firstCol="1" bandRow="1">
                <a:solidFill>
                  <a:srgbClr val="F4EFC1"/>
                </a:solidFill>
              </a:tblPr>
              <a:tblGrid>
                <a:gridCol w="1499096">
                  <a:extLst>
                    <a:ext uri="{9D8B030D-6E8A-4147-A177-3AD203B41FA5}">
                      <a16:colId xmlns="" xmlns:a16="http://schemas.microsoft.com/office/drawing/2014/main" val="20000"/>
                    </a:ext>
                  </a:extLst>
                </a:gridCol>
                <a:gridCol w="849198">
                  <a:extLst>
                    <a:ext uri="{9D8B030D-6E8A-4147-A177-3AD203B41FA5}">
                      <a16:colId xmlns="" xmlns:a16="http://schemas.microsoft.com/office/drawing/2014/main" val="20001"/>
                    </a:ext>
                  </a:extLst>
                </a:gridCol>
                <a:gridCol w="3141184">
                  <a:extLst>
                    <a:ext uri="{9D8B030D-6E8A-4147-A177-3AD203B41FA5}">
                      <a16:colId xmlns="" xmlns:a16="http://schemas.microsoft.com/office/drawing/2014/main" val="20002"/>
                    </a:ext>
                  </a:extLst>
                </a:gridCol>
                <a:gridCol w="2816322">
                  <a:extLst>
                    <a:ext uri="{9D8B030D-6E8A-4147-A177-3AD203B41FA5}">
                      <a16:colId xmlns="" xmlns:a16="http://schemas.microsoft.com/office/drawing/2014/main" val="20003"/>
                    </a:ext>
                  </a:extLst>
                </a:gridCol>
              </a:tblGrid>
              <a:tr h="383832">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4.1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marL="173038" marR="0" indent="0">
                        <a:lnSpc>
                          <a:spcPct val="115000"/>
                        </a:lnSpc>
                        <a:spcBef>
                          <a:spcPts val="0"/>
                        </a:spcBef>
                        <a:spcAft>
                          <a:spcPts val="600"/>
                        </a:spcAft>
                      </a:pPr>
                      <a:r>
                        <a:rPr lang="en-US" altLang="en-US" sz="2000" b="1" dirty="0">
                          <a:latin typeface="Calibri" panose="020F0502020204030204" pitchFamily="34" charset="0"/>
                        </a:rPr>
                        <a:t>Current Intel and AMD Product Lines and Names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49052">
                <a:tc gridSpan="2">
                  <a:txBody>
                    <a:bodyPr/>
                    <a:lstStyle/>
                    <a:p>
                      <a:pPr marL="0" marR="0">
                        <a:lnSpc>
                          <a:spcPct val="115000"/>
                        </a:lnSpc>
                        <a:spcBef>
                          <a:spcPts val="0"/>
                        </a:spcBef>
                        <a:spcAft>
                          <a:spcPts val="600"/>
                        </a:spcAft>
                      </a:pPr>
                      <a:r>
                        <a:rPr lang="en-US" sz="2400" b="1" dirty="0">
                          <a:effectLst/>
                          <a:latin typeface="Calibri" panose="020F0502020204030204" pitchFamily="34" charset="0"/>
                          <a:ea typeface="Times New Roman"/>
                        </a:rPr>
                        <a:t>Market</a:t>
                      </a:r>
                      <a:endParaRPr lang="en-US" sz="24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400" b="1" dirty="0">
                          <a:effectLst/>
                          <a:latin typeface="Calibri" panose="020F0502020204030204" pitchFamily="34" charset="0"/>
                          <a:ea typeface="Times New Roman"/>
                        </a:rPr>
                        <a:t>Intel</a:t>
                      </a:r>
                      <a:endParaRPr lang="en-US" sz="24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400" b="1" dirty="0">
                          <a:effectLst/>
                          <a:latin typeface="Calibri" panose="020F0502020204030204" pitchFamily="34" charset="0"/>
                          <a:ea typeface="Times New Roman"/>
                        </a:rPr>
                        <a:t>AMD</a:t>
                      </a:r>
                      <a:endParaRPr lang="en-US" sz="24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772786">
                <a:tc gridSpan="2">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Mainstream and </a:t>
                      </a:r>
                      <a:br>
                        <a:rPr lang="en-US" sz="2000" dirty="0">
                          <a:effectLst/>
                          <a:latin typeface="Calibri" panose="020F0502020204030204" pitchFamily="34" charset="0"/>
                          <a:ea typeface="Times New Roman"/>
                        </a:rPr>
                      </a:br>
                      <a:r>
                        <a:rPr lang="en-US" sz="2000" dirty="0">
                          <a:effectLst/>
                          <a:latin typeface="Calibri" panose="020F0502020204030204" pitchFamily="34" charset="0"/>
                          <a:ea typeface="Times New Roman"/>
                        </a:rPr>
                        <a:t>enthusiast desktop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Core i7/i5/i3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A-Series, FX</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83832">
                <a:tc gridSpan="2">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Budget desktop</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Pentium, Celeron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Sempron, Athlon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773557">
                <a:tc gridSpan="2">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Portable/Mobile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Core i7/i5/i3 (mobile), </a:t>
                      </a:r>
                      <a:br>
                        <a:rPr lang="en-US" sz="2000" dirty="0">
                          <a:effectLst/>
                          <a:latin typeface="Calibri" panose="020F0502020204030204" pitchFamily="34" charset="0"/>
                          <a:ea typeface="Times New Roman"/>
                        </a:rPr>
                      </a:br>
                      <a:r>
                        <a:rPr lang="en-US" sz="2000" dirty="0">
                          <a:effectLst/>
                          <a:latin typeface="Calibri" panose="020F0502020204030204" pitchFamily="34" charset="0"/>
                          <a:ea typeface="Times New Roman"/>
                        </a:rPr>
                        <a:t>Core M, Atom</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A-Series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818342">
                <a:tc gridSpan="2">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Server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Xeon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dirty="0">
                          <a:effectLst/>
                          <a:latin typeface="Calibri" panose="020F0502020204030204" pitchFamily="34" charset="0"/>
                          <a:ea typeface="Times New Roman"/>
                        </a:rPr>
                        <a:t>Opteron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172048954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altLang="en-US" dirty="0"/>
              <a:t>Both companies use code names to keep track of different variations within models.</a:t>
            </a:r>
          </a:p>
          <a:p>
            <a:pPr lvl="1"/>
            <a:r>
              <a:rPr lang="en-US" altLang="en-US" sz="2400" dirty="0"/>
              <a:t>CPUs labeled as the same model may have CPUs inside that are very different from earlier </a:t>
            </a:r>
            <a:r>
              <a:rPr lang="en-US" altLang="en-US" sz="2400" dirty="0" smtClean="0"/>
              <a:t>versions.</a:t>
            </a:r>
            <a:endParaRPr lang="en-US" sz="2400" dirty="0"/>
          </a:p>
        </p:txBody>
      </p:sp>
      <p:sp>
        <p:nvSpPr>
          <p:cNvPr id="35843" name="TextBox 6"/>
          <p:cNvSpPr txBox="1">
            <a:spLocks noChangeArrowheads="1"/>
          </p:cNvSpPr>
          <p:nvPr/>
        </p:nvSpPr>
        <p:spPr bwMode="auto">
          <a:xfrm>
            <a:off x="1066801" y="6084641"/>
            <a:ext cx="7162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a:r>
              <a:rPr lang="en-US" altLang="en-US" dirty="0"/>
              <a:t>Figure 4.20  Same branding, different capabilities</a:t>
            </a:r>
          </a:p>
        </p:txBody>
      </p:sp>
      <p:pic>
        <p:nvPicPr>
          <p:cNvPr id="35845" name="Picture 1" descr="F06-2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2899" y="3630701"/>
            <a:ext cx="5032375" cy="249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23575044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idx="1"/>
          </p:nvPr>
        </p:nvSpPr>
        <p:spPr/>
        <p:txBody>
          <a:bodyPr/>
          <a:lstStyle/>
          <a:p>
            <a:r>
              <a:rPr lang="en-US" altLang="en-US" dirty="0"/>
              <a:t>Mobile devices need to consume as little electricity as possible. </a:t>
            </a:r>
          </a:p>
          <a:p>
            <a:pPr lvl="1"/>
            <a:r>
              <a:rPr lang="en-US" altLang="en-US" dirty="0"/>
              <a:t>Less electricity consumption extends the battery charge and creates less heat.  </a:t>
            </a:r>
          </a:p>
          <a:p>
            <a:pPr lvl="1"/>
            <a:r>
              <a:rPr lang="en-US" altLang="en-US" dirty="0"/>
              <a:t>Both manufactures have created both mobile and desktop versions of their CPUs</a:t>
            </a:r>
            <a:r>
              <a:rPr lang="en-US" altLang="en-US" dirty="0" smtClean="0"/>
              <a:t>.</a:t>
            </a:r>
          </a:p>
          <a:p>
            <a:r>
              <a:rPr lang="en-US" dirty="0"/>
              <a:t>Saving energy by making the CPU run more slowly when demand is light is called </a:t>
            </a:r>
            <a:r>
              <a:rPr lang="en-US" dirty="0">
                <a:solidFill>
                  <a:srgbClr val="C00000"/>
                </a:solidFill>
              </a:rPr>
              <a:t>throttling</a:t>
            </a:r>
            <a:endParaRPr lang="en-US" altLang="en-US" dirty="0"/>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230044017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ChangeArrowheads="1"/>
          </p:cNvSpPr>
          <p:nvPr>
            <p:ph idx="1"/>
          </p:nvPr>
        </p:nvSpPr>
        <p:spPr/>
        <p:txBody>
          <a:bodyPr/>
          <a:lstStyle/>
          <a:p>
            <a:r>
              <a:rPr lang="en-US" altLang="en-US" dirty="0"/>
              <a:t>All modern CPUs run at some multiple of the system clock speed</a:t>
            </a:r>
            <a:r>
              <a:rPr lang="en-US" altLang="en-US" dirty="0" smtClean="0"/>
              <a:t>.</a:t>
            </a:r>
          </a:p>
          <a:p>
            <a:pPr lvl="1"/>
            <a:r>
              <a:rPr lang="en-US" sz="2400" dirty="0" smtClean="0"/>
              <a:t>The motherboard </a:t>
            </a:r>
            <a:r>
              <a:rPr lang="en-US" sz="2400" dirty="0"/>
              <a:t>is </a:t>
            </a:r>
            <a:r>
              <a:rPr lang="en-US" sz="2400" dirty="0" smtClean="0"/>
              <a:t>automatically </a:t>
            </a:r>
            <a:r>
              <a:rPr lang="en-US" sz="2400" dirty="0"/>
              <a:t>configured </a:t>
            </a:r>
            <a:r>
              <a:rPr lang="en-US" sz="2400" dirty="0" smtClean="0"/>
              <a:t>for clock speed through </a:t>
            </a:r>
            <a:r>
              <a:rPr lang="en-US" sz="2400" dirty="0"/>
              <a:t>a function called CPUID (CPU identifier</a:t>
            </a:r>
            <a:r>
              <a:rPr lang="en-US" sz="2400" dirty="0" smtClean="0"/>
              <a:t>).</a:t>
            </a:r>
          </a:p>
          <a:p>
            <a:pPr lvl="1"/>
            <a:endParaRPr lang="en-US" sz="2400" dirty="0"/>
          </a:p>
          <a:p>
            <a:pPr lvl="1"/>
            <a:r>
              <a:rPr lang="en-US" sz="2400" b="1" u="sng" dirty="0" smtClean="0">
                <a:solidFill>
                  <a:srgbClr val="00B0F0"/>
                </a:solidFill>
                <a:effectLst>
                  <a:outerShdw blurRad="38100" dist="38100" dir="2700000" algn="tl">
                    <a:srgbClr val="000000">
                      <a:alpha val="43137"/>
                    </a:srgbClr>
                  </a:outerShdw>
                </a:effectLst>
              </a:rPr>
              <a:t>Let’s download CPU-Z and see!</a:t>
            </a:r>
            <a:endParaRPr lang="en-US" sz="2400" b="1" u="sng" dirty="0" smtClean="0">
              <a:solidFill>
                <a:srgbClr val="00B0F0"/>
              </a:solidFill>
              <a:effectLst>
                <a:outerShdw blurRad="38100" dist="38100" dir="2700000" algn="tl">
                  <a:srgbClr val="000000">
                    <a:alpha val="43137"/>
                  </a:srgbClr>
                </a:outerShdw>
              </a:effectLst>
            </a:endParaRPr>
          </a:p>
          <a:p>
            <a:pPr lvl="1"/>
            <a:endParaRPr lang="en-US" altLang="en-US"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3733800"/>
            <a:ext cx="4495800" cy="2873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44" y="4790634"/>
            <a:ext cx="3572856" cy="179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94757" y="4429605"/>
            <a:ext cx="1532792" cy="722057"/>
          </a:xfrm>
          <a:prstGeom prst="rect">
            <a:avLst/>
          </a:prstGeom>
          <a:noFill/>
        </p:spPr>
        <p:txBody>
          <a:bodyPr wrap="none" rtlCol="0">
            <a:spAutoFit/>
          </a:bodyPr>
          <a:lstStyle/>
          <a:p>
            <a:r>
              <a:rPr lang="en-US" sz="4400" b="1" i="1" dirty="0" smtClean="0">
                <a:solidFill>
                  <a:srgbClr val="FFFF00"/>
                </a:solidFill>
                <a:effectLst>
                  <a:outerShdw blurRad="38100" dist="38100" dir="2700000" algn="tl">
                    <a:srgbClr val="000000">
                      <a:alpha val="43137"/>
                    </a:srgbClr>
                  </a:outerShdw>
                </a:effectLst>
              </a:rPr>
              <a:t>OLD </a:t>
            </a:r>
            <a:endParaRPr lang="en-US" sz="4400" b="1" i="1" dirty="0">
              <a:solidFill>
                <a:srgbClr val="FFFF00"/>
              </a:solidFill>
              <a:effectLst>
                <a:outerShdw blurRad="38100" dist="38100" dir="2700000" algn="tl">
                  <a:srgbClr val="000000">
                    <a:alpha val="43137"/>
                  </a:srgbClr>
                </a:outerShdw>
              </a:effectLst>
            </a:endParaRPr>
          </a:p>
        </p:txBody>
      </p:sp>
      <p:sp>
        <p:nvSpPr>
          <p:cNvPr id="7" name="TextBox 6"/>
          <p:cNvSpPr txBox="1"/>
          <p:nvPr/>
        </p:nvSpPr>
        <p:spPr>
          <a:xfrm>
            <a:off x="5763933" y="3581400"/>
            <a:ext cx="1657826" cy="722057"/>
          </a:xfrm>
          <a:prstGeom prst="rect">
            <a:avLst/>
          </a:prstGeom>
          <a:noFill/>
        </p:spPr>
        <p:txBody>
          <a:bodyPr wrap="none" rtlCol="0">
            <a:spAutoFit/>
          </a:bodyPr>
          <a:lstStyle/>
          <a:p>
            <a:r>
              <a:rPr lang="en-US" sz="4400" b="1" i="1" dirty="0" smtClean="0">
                <a:solidFill>
                  <a:srgbClr val="FFFF00"/>
                </a:solidFill>
                <a:effectLst>
                  <a:outerShdw blurRad="38100" dist="38100" dir="2700000" algn="tl">
                    <a:srgbClr val="000000">
                      <a:alpha val="43137"/>
                    </a:srgbClr>
                  </a:outerShdw>
                </a:effectLst>
              </a:rPr>
              <a:t>NEW </a:t>
            </a:r>
            <a:endParaRPr lang="en-US" sz="4400" b="1" i="1" dirty="0">
              <a:solidFill>
                <a:srgbClr val="FFFF00"/>
              </a:solidFill>
              <a:effectLst>
                <a:outerShdw blurRad="38100" dist="38100" dir="2700000" algn="tl">
                  <a:srgbClr val="000000">
                    <a:alpha val="43137"/>
                  </a:srgbClr>
                </a:outerShdw>
              </a:effectLst>
            </a:endParaRPr>
          </a:p>
        </p:txBody>
      </p:sp>
      <p:sp>
        <p:nvSpPr>
          <p:cNvPr id="9"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1126736961"/>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60074"/>
            <a:ext cx="9372600" cy="59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65742401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idx="1"/>
          </p:nvPr>
        </p:nvSpPr>
        <p:spPr/>
        <p:txBody>
          <a:bodyPr/>
          <a:lstStyle/>
          <a:p>
            <a:r>
              <a:rPr lang="en-US" altLang="en-US" dirty="0" smtClean="0"/>
              <a:t>From the era of 32-bit (X86) processors, we are transitioning into 64-bit (x64) processing. </a:t>
            </a:r>
            <a:endParaRPr lang="en-US" altLang="en-US" dirty="0" smtClean="0"/>
          </a:p>
          <a:p>
            <a:endParaRPr lang="en-US" altLang="en-US" dirty="0" smtClean="0"/>
          </a:p>
          <a:p>
            <a:pPr lvl="1"/>
            <a:r>
              <a:rPr lang="en-US" altLang="en-US" sz="2400" dirty="0" smtClean="0">
                <a:solidFill>
                  <a:srgbClr val="C00000"/>
                </a:solidFill>
              </a:rPr>
              <a:t>Can </a:t>
            </a:r>
            <a:r>
              <a:rPr lang="en-US" altLang="en-US" sz="2400" dirty="0">
                <a:solidFill>
                  <a:srgbClr val="C00000"/>
                </a:solidFill>
              </a:rPr>
              <a:t>run a compatible 64-bit </a:t>
            </a:r>
            <a:r>
              <a:rPr lang="en-US" altLang="en-US" sz="2400" dirty="0" smtClean="0">
                <a:solidFill>
                  <a:srgbClr val="C00000"/>
                </a:solidFill>
              </a:rPr>
              <a:t>and 32-bit software.</a:t>
            </a:r>
          </a:p>
          <a:p>
            <a:pPr lvl="1"/>
            <a:r>
              <a:rPr lang="en-US" altLang="en-US" sz="2400" dirty="0" smtClean="0">
                <a:solidFill>
                  <a:srgbClr val="C00000"/>
                </a:solidFill>
              </a:rPr>
              <a:t>64-bit (x64) supports up to 16 EB </a:t>
            </a:r>
            <a:r>
              <a:rPr lang="en-US" altLang="en-US" sz="2400" dirty="0" smtClean="0"/>
              <a:t>(Exabyte) of memory vice the </a:t>
            </a:r>
            <a:r>
              <a:rPr lang="en-US" altLang="en-US" sz="2400" dirty="0" smtClean="0">
                <a:solidFill>
                  <a:srgbClr val="C00000"/>
                </a:solidFill>
              </a:rPr>
              <a:t>x86’s 4 Gb max.</a:t>
            </a:r>
          </a:p>
          <a:p>
            <a:pPr lvl="1"/>
            <a:r>
              <a:rPr lang="en-US" altLang="en-US" sz="2400" dirty="0" smtClean="0"/>
              <a:t>Capable of running more than one OS at a time</a:t>
            </a:r>
          </a:p>
          <a:p>
            <a:pPr lvl="2"/>
            <a:r>
              <a:rPr lang="en-US" altLang="en-US" dirty="0" smtClean="0">
                <a:solidFill>
                  <a:srgbClr val="C00000"/>
                </a:solidFill>
              </a:rPr>
              <a:t>Enables </a:t>
            </a:r>
            <a:r>
              <a:rPr lang="en-US" altLang="en-US" dirty="0">
                <a:solidFill>
                  <a:srgbClr val="C00000"/>
                </a:solidFill>
              </a:rPr>
              <a:t>hardware-based virtualization support</a:t>
            </a:r>
          </a:p>
          <a:p>
            <a:pPr lvl="1"/>
            <a:endParaRPr lang="en-US" altLang="en-US" sz="2400" dirty="0">
              <a:solidFill>
                <a:srgbClr val="C00000"/>
              </a:solidFill>
            </a:endParaRPr>
          </a:p>
          <a:p>
            <a:pPr lvl="1"/>
            <a:endParaRPr lang="en-US" altLang="en-US" dirty="0">
              <a:solidFill>
                <a:srgbClr val="C00000"/>
              </a:solidFill>
            </a:endParaRP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65746328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53311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idx="1"/>
          </p:nvPr>
        </p:nvSpPr>
        <p:spPr/>
        <p:txBody>
          <a:bodyPr/>
          <a:lstStyle/>
          <a:p>
            <a:r>
              <a:rPr lang="en-US" altLang="en-US" dirty="0" smtClean="0"/>
              <a:t>CPUs process data in stages called “</a:t>
            </a:r>
            <a:r>
              <a:rPr lang="en-US" altLang="en-US" dirty="0" smtClean="0">
                <a:solidFill>
                  <a:srgbClr val="C00000"/>
                </a:solidFill>
              </a:rPr>
              <a:t>Pipelining</a:t>
            </a:r>
            <a:r>
              <a:rPr lang="en-US" altLang="en-US" dirty="0" smtClean="0"/>
              <a:t>”— at </a:t>
            </a:r>
            <a:r>
              <a:rPr lang="en-US" altLang="en-US" dirty="0"/>
              <a:t>least four steps (stages)</a:t>
            </a:r>
          </a:p>
          <a:p>
            <a:pPr lvl="1"/>
            <a:r>
              <a:rPr lang="en-US" altLang="en-US" sz="2400" dirty="0"/>
              <a:t>Fetch: Get the data from </a:t>
            </a:r>
            <a:endParaRPr lang="en-US" altLang="en-US" sz="2400" dirty="0" smtClean="0"/>
          </a:p>
          <a:p>
            <a:pPr marL="457200" lvl="1" indent="0">
              <a:buNone/>
            </a:pPr>
            <a:r>
              <a:rPr lang="en-US" altLang="en-US" sz="2400" dirty="0" smtClean="0"/>
              <a:t>the </a:t>
            </a:r>
            <a:r>
              <a:rPr lang="en-US" altLang="en-US" sz="2400" dirty="0"/>
              <a:t>EDB</a:t>
            </a:r>
          </a:p>
          <a:p>
            <a:pPr lvl="1"/>
            <a:r>
              <a:rPr lang="en-US" altLang="en-US" sz="2400" dirty="0"/>
              <a:t>Decode: Figure out what </a:t>
            </a:r>
            <a:endParaRPr lang="en-US" altLang="en-US" sz="2400" dirty="0" smtClean="0"/>
          </a:p>
          <a:p>
            <a:pPr marL="457200" lvl="1" indent="0">
              <a:buNone/>
            </a:pPr>
            <a:r>
              <a:rPr lang="en-US" altLang="en-US" sz="2400" dirty="0" smtClean="0"/>
              <a:t>type </a:t>
            </a:r>
            <a:r>
              <a:rPr lang="en-US" altLang="en-US" sz="2400" dirty="0"/>
              <a:t>of command needs </a:t>
            </a:r>
            <a:r>
              <a:rPr lang="en-US" altLang="en-US" sz="2400" dirty="0" smtClean="0"/>
              <a:t>to</a:t>
            </a:r>
          </a:p>
          <a:p>
            <a:pPr marL="457200" lvl="1" indent="0">
              <a:buNone/>
            </a:pPr>
            <a:r>
              <a:rPr lang="en-US" altLang="en-US" sz="2400" dirty="0" smtClean="0"/>
              <a:t>be </a:t>
            </a:r>
            <a:r>
              <a:rPr lang="en-US" altLang="en-US" sz="2400" dirty="0"/>
              <a:t>executed</a:t>
            </a:r>
          </a:p>
          <a:p>
            <a:pPr lvl="1"/>
            <a:r>
              <a:rPr lang="en-US" altLang="en-US" sz="2400" dirty="0"/>
              <a:t>Execute: Perform the </a:t>
            </a:r>
            <a:endParaRPr lang="en-US" altLang="en-US" sz="2400" dirty="0" smtClean="0"/>
          </a:p>
          <a:p>
            <a:pPr marL="457200" lvl="1" indent="0">
              <a:buNone/>
            </a:pPr>
            <a:r>
              <a:rPr lang="en-US" altLang="en-US" sz="2400" dirty="0" smtClean="0"/>
              <a:t>calculation</a:t>
            </a:r>
            <a:endParaRPr lang="en-US" altLang="en-US" sz="2400" dirty="0"/>
          </a:p>
          <a:p>
            <a:pPr lvl="1"/>
            <a:r>
              <a:rPr lang="en-US" altLang="en-US" sz="2400" dirty="0"/>
              <a:t>Write: Send the data back onto </a:t>
            </a:r>
            <a:r>
              <a:rPr lang="en-US" altLang="en-US" dirty="0"/>
              <a:t>the EDB</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590800"/>
            <a:ext cx="424483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2932523019"/>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190247"/>
            <a:ext cx="7513638" cy="36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107" name="Rectangle 3"/>
          <p:cNvSpPr>
            <a:spLocks noGrp="1" noChangeArrowheads="1"/>
          </p:cNvSpPr>
          <p:nvPr>
            <p:ph idx="1"/>
          </p:nvPr>
        </p:nvSpPr>
        <p:spPr/>
        <p:txBody>
          <a:bodyPr/>
          <a:lstStyle/>
          <a:p>
            <a:r>
              <a:rPr lang="en-US" altLang="en-US" dirty="0"/>
              <a:t>Current CPUs have many stages in </a:t>
            </a:r>
            <a:r>
              <a:rPr lang="en-US" altLang="en-US" dirty="0" smtClean="0"/>
              <a:t>the </a:t>
            </a:r>
            <a:r>
              <a:rPr lang="en-US" altLang="en-US" dirty="0" smtClean="0">
                <a:solidFill>
                  <a:srgbClr val="C00000"/>
                </a:solidFill>
              </a:rPr>
              <a:t>pipeline</a:t>
            </a:r>
          </a:p>
          <a:p>
            <a:pPr lvl="1"/>
            <a:r>
              <a:rPr lang="en-US" altLang="en-US" dirty="0" smtClean="0"/>
              <a:t>This subdivided the workload making it more efficient</a:t>
            </a:r>
            <a:r>
              <a:rPr lang="en-US" altLang="en-US" sz="2400" dirty="0" smtClean="0"/>
              <a:t> </a:t>
            </a:r>
            <a:r>
              <a:rPr lang="en-US" altLang="en-US" dirty="0"/>
              <a:t>without increasing the clock </a:t>
            </a:r>
            <a:r>
              <a:rPr lang="en-US" altLang="en-US" dirty="0" smtClean="0"/>
              <a:t>speed</a:t>
            </a:r>
            <a:endParaRPr lang="en-US" altLang="en-US" dirty="0"/>
          </a:p>
        </p:txBody>
      </p:sp>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971139625"/>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998" t="9634" r="4731" b="3952"/>
          <a:stretch/>
        </p:blipFill>
        <p:spPr bwMode="auto">
          <a:xfrm>
            <a:off x="4082143" y="1709057"/>
            <a:ext cx="5061857" cy="4931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5" name="Rectangle 3"/>
          <p:cNvSpPr>
            <a:spLocks noGrp="1" noChangeArrowheads="1"/>
          </p:cNvSpPr>
          <p:nvPr>
            <p:ph idx="1"/>
          </p:nvPr>
        </p:nvSpPr>
        <p:spPr/>
        <p:txBody>
          <a:bodyPr/>
          <a:lstStyle/>
          <a:p>
            <a:r>
              <a:rPr lang="en-US" altLang="en-US" sz="2800" dirty="0"/>
              <a:t>A cache </a:t>
            </a:r>
            <a:r>
              <a:rPr lang="en-US" altLang="en-US" sz="2800" dirty="0" smtClean="0">
                <a:solidFill>
                  <a:srgbClr val="C00000"/>
                </a:solidFill>
              </a:rPr>
              <a:t>called </a:t>
            </a:r>
            <a:r>
              <a:rPr lang="en-US" altLang="en-US" sz="2800" dirty="0">
                <a:solidFill>
                  <a:srgbClr val="C00000"/>
                </a:solidFill>
              </a:rPr>
              <a:t>static </a:t>
            </a:r>
            <a:endParaRPr lang="en-US" altLang="en-US" sz="2800" dirty="0" smtClean="0">
              <a:solidFill>
                <a:srgbClr val="C00000"/>
              </a:solidFill>
            </a:endParaRPr>
          </a:p>
          <a:p>
            <a:pPr marL="0" indent="0">
              <a:buNone/>
            </a:pPr>
            <a:r>
              <a:rPr lang="en-US" altLang="en-US" sz="2800" dirty="0" smtClean="0">
                <a:solidFill>
                  <a:srgbClr val="C00000"/>
                </a:solidFill>
              </a:rPr>
              <a:t>RAM </a:t>
            </a:r>
            <a:r>
              <a:rPr lang="en-US" altLang="en-US" sz="2800" dirty="0">
                <a:solidFill>
                  <a:srgbClr val="C00000"/>
                </a:solidFill>
              </a:rPr>
              <a:t>(</a:t>
            </a:r>
            <a:r>
              <a:rPr lang="en-US" altLang="en-US" sz="2800" dirty="0" smtClean="0">
                <a:solidFill>
                  <a:srgbClr val="C00000"/>
                </a:solidFill>
              </a:rPr>
              <a:t>SRAM)</a:t>
            </a:r>
            <a:r>
              <a:rPr lang="en-US" altLang="en-US" sz="2800" dirty="0" smtClean="0"/>
              <a:t>, reduces </a:t>
            </a:r>
            <a:endParaRPr lang="en-US" altLang="en-US" sz="2800" dirty="0" smtClean="0"/>
          </a:p>
          <a:p>
            <a:pPr marL="0" indent="0">
              <a:buNone/>
            </a:pPr>
            <a:r>
              <a:rPr lang="en-US" altLang="en-US" sz="2800" dirty="0" smtClean="0">
                <a:solidFill>
                  <a:srgbClr val="C00000"/>
                </a:solidFill>
              </a:rPr>
              <a:t>wait </a:t>
            </a:r>
            <a:r>
              <a:rPr lang="en-US" altLang="en-US" sz="2800" dirty="0">
                <a:solidFill>
                  <a:srgbClr val="C00000"/>
                </a:solidFill>
              </a:rPr>
              <a:t>states </a:t>
            </a:r>
            <a:r>
              <a:rPr lang="en-US" altLang="en-US" sz="2800" dirty="0"/>
              <a:t>by </a:t>
            </a:r>
            <a:r>
              <a:rPr lang="en-US" altLang="en-US" sz="2800" dirty="0" smtClean="0"/>
              <a:t>using </a:t>
            </a:r>
          </a:p>
          <a:p>
            <a:pPr marL="0" indent="0">
              <a:buNone/>
            </a:pPr>
            <a:r>
              <a:rPr lang="en-US" altLang="en-US" sz="2800" dirty="0" smtClean="0"/>
              <a:t>built-in, very high-</a:t>
            </a:r>
          </a:p>
          <a:p>
            <a:pPr marL="0" indent="0">
              <a:buNone/>
            </a:pPr>
            <a:r>
              <a:rPr lang="en-US" altLang="en-US" sz="2800" dirty="0"/>
              <a:t>s</a:t>
            </a:r>
            <a:r>
              <a:rPr lang="en-US" altLang="en-US" sz="2800" dirty="0" smtClean="0"/>
              <a:t>peed RAM </a:t>
            </a:r>
            <a:r>
              <a:rPr lang="en-US" altLang="en-US" sz="2800" dirty="0" smtClean="0"/>
              <a:t>to </a:t>
            </a:r>
            <a:r>
              <a:rPr lang="en-US" altLang="en-US" sz="2800" dirty="0" smtClean="0"/>
              <a:t>preload </a:t>
            </a:r>
          </a:p>
          <a:p>
            <a:pPr marL="0" indent="0">
              <a:buNone/>
            </a:pPr>
            <a:r>
              <a:rPr lang="en-US" altLang="en-US" sz="2800" dirty="0" smtClean="0"/>
              <a:t>many instructions.</a:t>
            </a:r>
            <a:endParaRPr lang="en-US" altLang="en-US" sz="2800" dirty="0"/>
          </a:p>
          <a:p>
            <a:pPr lvl="1"/>
            <a:r>
              <a:rPr lang="en-US" altLang="en-US" sz="2400" dirty="0"/>
              <a:t>N</a:t>
            </a:r>
            <a:r>
              <a:rPr lang="en-US" altLang="en-US" sz="2400" dirty="0" smtClean="0"/>
              <a:t>ewer </a:t>
            </a:r>
            <a:r>
              <a:rPr lang="en-US" altLang="en-US" sz="2400" dirty="0"/>
              <a:t>CPUs include </a:t>
            </a:r>
            <a:endParaRPr lang="en-US" altLang="en-US" sz="2400" dirty="0" smtClean="0"/>
          </a:p>
          <a:p>
            <a:pPr marL="457200" lvl="1" indent="0">
              <a:buNone/>
            </a:pPr>
            <a:r>
              <a:rPr lang="en-US" altLang="en-US" sz="2400" dirty="0" smtClean="0"/>
              <a:t>three caches </a:t>
            </a:r>
            <a:r>
              <a:rPr lang="en-US" altLang="en-US" sz="2400" dirty="0" smtClean="0"/>
              <a:t>(L1, L2, L3)</a:t>
            </a:r>
          </a:p>
          <a:p>
            <a:pPr marL="457200" lvl="1" indent="0">
              <a:buNone/>
            </a:pPr>
            <a:endParaRPr lang="en-US" altLang="en-US" sz="2400" dirty="0"/>
          </a:p>
        </p:txBody>
      </p:sp>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142934028"/>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idx="1"/>
          </p:nvPr>
        </p:nvSpPr>
        <p:spPr/>
        <p:txBody>
          <a:bodyPr/>
          <a:lstStyle/>
          <a:p>
            <a:r>
              <a:rPr lang="en-US" altLang="en-US" dirty="0" smtClean="0"/>
              <a:t>CPUs settings can be modified to improve their efficiency and speed</a:t>
            </a:r>
          </a:p>
          <a:p>
            <a:pPr lvl="1"/>
            <a:r>
              <a:rPr lang="en-US" altLang="en-US" sz="2400" dirty="0" smtClean="0"/>
              <a:t>CPU </a:t>
            </a:r>
            <a:r>
              <a:rPr lang="en-US" altLang="en-US" sz="2400" dirty="0"/>
              <a:t>simulates the actions of a second </a:t>
            </a:r>
            <a:r>
              <a:rPr lang="en-US" altLang="en-US" sz="2400" dirty="0" smtClean="0"/>
              <a:t>processor by </a:t>
            </a:r>
            <a:r>
              <a:rPr lang="en-US" altLang="en-US" sz="2400" dirty="0" smtClean="0">
                <a:solidFill>
                  <a:srgbClr val="C00000"/>
                </a:solidFill>
              </a:rPr>
              <a:t>multithreading.</a:t>
            </a:r>
            <a:endParaRPr lang="en-US" altLang="en-US" sz="2400" dirty="0">
              <a:solidFill>
                <a:srgbClr val="C00000"/>
              </a:solidFill>
            </a:endParaRPr>
          </a:p>
          <a:p>
            <a:pPr lvl="2"/>
            <a:r>
              <a:rPr lang="en-US" altLang="en-US" sz="2000" dirty="0"/>
              <a:t>Enhances </a:t>
            </a:r>
            <a:r>
              <a:rPr lang="en-US" altLang="en-US" sz="2000" dirty="0" smtClean="0"/>
              <a:t>efficiency (more than one brain)</a:t>
            </a:r>
            <a:endParaRPr lang="en-US" altLang="en-US" sz="2000" dirty="0"/>
          </a:p>
          <a:p>
            <a:pPr lvl="2"/>
            <a:r>
              <a:rPr lang="en-US" altLang="en-US" sz="2000" dirty="0"/>
              <a:t>Does not increase processing power</a:t>
            </a:r>
          </a:p>
          <a:p>
            <a:pPr lvl="1"/>
            <a:r>
              <a:rPr lang="en-US" altLang="en-US" sz="2400" dirty="0" smtClean="0"/>
              <a:t>Hyper-transport </a:t>
            </a:r>
            <a:r>
              <a:rPr lang="en-US" altLang="en-US" sz="2400" dirty="0" smtClean="0"/>
              <a:t>increases the speed data travels on the FSB</a:t>
            </a:r>
            <a:r>
              <a:rPr lang="en-US" altLang="en-US" sz="2400" dirty="0" smtClean="0">
                <a:solidFill>
                  <a:schemeClr val="tx1"/>
                </a:solidFill>
              </a:rPr>
              <a:t>.</a:t>
            </a:r>
          </a:p>
          <a:p>
            <a:r>
              <a:rPr lang="en-US" altLang="en-US" sz="2800" dirty="0" smtClean="0"/>
              <a:t>CPUs are also developed as dual and multicore for increased power and performance.</a:t>
            </a:r>
            <a:endParaRPr lang="en-US" altLang="en-US" sz="2800" dirty="0">
              <a:solidFill>
                <a:schemeClr val="tx1"/>
              </a:solidFill>
            </a:endParaRP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11225794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idx="1"/>
          </p:nvPr>
        </p:nvSpPr>
        <p:spPr/>
        <p:txBody>
          <a:bodyPr/>
          <a:lstStyle/>
          <a:p>
            <a:r>
              <a:rPr lang="en-US" altLang="en-US" dirty="0"/>
              <a:t>Almost all current microprocessors have an </a:t>
            </a:r>
            <a:r>
              <a:rPr lang="en-US" altLang="en-US" dirty="0">
                <a:solidFill>
                  <a:srgbClr val="C00000"/>
                </a:solidFill>
              </a:rPr>
              <a:t>integrated memory controller (IMC)</a:t>
            </a:r>
          </a:p>
          <a:p>
            <a:pPr lvl="1"/>
            <a:r>
              <a:rPr lang="en-US" altLang="en-US" sz="2400" dirty="0"/>
              <a:t>Moved from the motherboard chip into the CPU to optimize the flow of information into and out from the CPU</a:t>
            </a:r>
          </a:p>
          <a:p>
            <a:pPr lvl="1"/>
            <a:r>
              <a:rPr lang="en-US" altLang="en-US" sz="2400" dirty="0"/>
              <a:t>Causes different CPUs to require different types and capacities of RAM</a:t>
            </a: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1567425845"/>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idx="1"/>
          </p:nvPr>
        </p:nvSpPr>
        <p:spPr/>
        <p:txBody>
          <a:bodyPr/>
          <a:lstStyle/>
          <a:p>
            <a:r>
              <a:rPr lang="en-US" altLang="en-US" dirty="0" smtClean="0"/>
              <a:t>From CPU to GPU.</a:t>
            </a:r>
          </a:p>
          <a:p>
            <a:pPr lvl="1"/>
            <a:r>
              <a:rPr lang="en-US" altLang="en-US" dirty="0" smtClean="0"/>
              <a:t>Video </a:t>
            </a:r>
            <a:r>
              <a:rPr lang="en-US" altLang="en-US" dirty="0"/>
              <a:t>processing portion of computer tasks handled by the </a:t>
            </a:r>
            <a:r>
              <a:rPr lang="en-US" altLang="en-US" dirty="0">
                <a:solidFill>
                  <a:srgbClr val="C00000"/>
                </a:solidFill>
              </a:rPr>
              <a:t>graphics processing unit (GPU)</a:t>
            </a:r>
          </a:p>
          <a:p>
            <a:pPr lvl="2"/>
            <a:r>
              <a:rPr lang="en-US" altLang="en-US" dirty="0"/>
              <a:t>Can handle certain tasks much more efficiently than the standard CPU</a:t>
            </a:r>
          </a:p>
          <a:p>
            <a:pPr lvl="1"/>
            <a:r>
              <a:rPr lang="en-US" altLang="en-US" dirty="0"/>
              <a:t>Enhances computer’s overall performance while reducing energy use, size, and cost</a:t>
            </a:r>
          </a:p>
          <a:p>
            <a:pPr lvl="2"/>
            <a:r>
              <a:rPr lang="en-US" altLang="en-US" dirty="0"/>
              <a:t>Ideal for mobile devices</a:t>
            </a: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210555759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Modern CPUs </a:t>
            </a:r>
          </a:p>
        </p:txBody>
      </p:sp>
    </p:spTree>
    <p:extLst>
      <p:ext uri="{BB962C8B-B14F-4D97-AF65-F5344CB8AC3E}">
        <p14:creationId xmlns:p14="http://schemas.microsoft.com/office/powerpoint/2010/main" val="425743816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
        <p:nvSpPr>
          <p:cNvPr id="4" name="Content Placeholder 3"/>
          <p:cNvSpPr>
            <a:spLocks noGrp="1"/>
          </p:cNvSpPr>
          <p:nvPr>
            <p:ph idx="1"/>
          </p:nvPr>
        </p:nvSpPr>
        <p:spPr/>
        <p:txBody>
          <a:bodyPr/>
          <a:lstStyle/>
          <a:p>
            <a:r>
              <a:rPr lang="en-US" dirty="0" smtClean="0"/>
              <a:t>As a technician, you will face many challenges such as:</a:t>
            </a:r>
          </a:p>
          <a:p>
            <a:pPr marL="0" indent="0">
              <a:buNone/>
            </a:pPr>
            <a:endParaRPr lang="en-US" dirty="0"/>
          </a:p>
          <a:p>
            <a:pPr lvl="1"/>
            <a:r>
              <a:rPr lang="en-US" dirty="0" smtClean="0"/>
              <a:t>Selecting the proper </a:t>
            </a:r>
          </a:p>
          <a:p>
            <a:pPr marL="457200" lvl="1" indent="0">
              <a:buNone/>
            </a:pPr>
            <a:r>
              <a:rPr lang="en-US" dirty="0" smtClean="0"/>
              <a:t>CPU</a:t>
            </a:r>
          </a:p>
          <a:p>
            <a:pPr lvl="1"/>
            <a:r>
              <a:rPr lang="en-US" dirty="0" smtClean="0"/>
              <a:t>Installing several types </a:t>
            </a:r>
          </a:p>
          <a:p>
            <a:pPr marL="457200" lvl="1" indent="0">
              <a:buNone/>
            </a:pPr>
            <a:r>
              <a:rPr lang="en-US" dirty="0" smtClean="0"/>
              <a:t>of processors</a:t>
            </a:r>
          </a:p>
          <a:p>
            <a:pPr lvl="1"/>
            <a:r>
              <a:rPr lang="en-US" dirty="0" smtClean="0"/>
              <a:t>Troubleshooting </a:t>
            </a:r>
            <a:endParaRPr lang="en-US"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2895600"/>
            <a:ext cx="40640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9068972"/>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4158343"/>
            <a:ext cx="4797889"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r>
              <a:rPr lang="en-US" altLang="en-US" sz="2800" dirty="0"/>
              <a:t>Select a CPU the motherboard can support</a:t>
            </a:r>
          </a:p>
          <a:p>
            <a:pPr lvl="1"/>
            <a:r>
              <a:rPr lang="en-US" altLang="en-US" sz="2400" dirty="0"/>
              <a:t>Intel or AMD</a:t>
            </a:r>
          </a:p>
          <a:p>
            <a:r>
              <a:rPr lang="en-US" altLang="en-US" sz="2800" dirty="0"/>
              <a:t>If buying a motherboard with a CPU:</a:t>
            </a:r>
          </a:p>
          <a:p>
            <a:pPr lvl="1"/>
            <a:r>
              <a:rPr lang="en-US" altLang="en-US" sz="2400" dirty="0"/>
              <a:t>Select CPU appropriate for the intended purpose</a:t>
            </a:r>
          </a:p>
          <a:p>
            <a:r>
              <a:rPr lang="en-US" altLang="en-US" sz="2800" dirty="0"/>
              <a:t>Determine the type of socket on the motherboard</a:t>
            </a:r>
          </a:p>
          <a:p>
            <a:pPr lvl="1"/>
            <a:r>
              <a:rPr lang="en-US" altLang="en-US" sz="2400" dirty="0"/>
              <a:t>Check motherboard </a:t>
            </a:r>
            <a:endParaRPr lang="en-US" altLang="en-US" sz="2400" dirty="0" smtClean="0"/>
          </a:p>
          <a:p>
            <a:pPr marL="457200" lvl="1" indent="0">
              <a:buNone/>
            </a:pPr>
            <a:r>
              <a:rPr lang="en-US" altLang="en-US" sz="2400" dirty="0" smtClean="0"/>
              <a:t>documentation </a:t>
            </a:r>
            <a:r>
              <a:rPr lang="en-US" altLang="en-US" sz="2400" dirty="0"/>
              <a:t>or manufacturer</a:t>
            </a:r>
            <a:r>
              <a:rPr lang="fr-FR" altLang="ja-JP" sz="2400" dirty="0"/>
              <a:t>’</a:t>
            </a:r>
            <a:r>
              <a:rPr lang="en-US" altLang="en-US" sz="2400" dirty="0" smtClean="0"/>
              <a:t>s</a:t>
            </a:r>
          </a:p>
          <a:p>
            <a:pPr marL="457200" lvl="1" indent="0">
              <a:buNone/>
            </a:pPr>
            <a:r>
              <a:rPr lang="en-US" altLang="en-US" sz="2400" dirty="0" smtClean="0"/>
              <a:t>web </a:t>
            </a:r>
            <a:r>
              <a:rPr lang="en-US" altLang="en-US" sz="2400" dirty="0"/>
              <a:t>site</a:t>
            </a:r>
          </a:p>
          <a:p>
            <a:pPr lvl="1"/>
            <a:r>
              <a:rPr lang="en-US" altLang="en-US" sz="2400" dirty="0"/>
              <a:t>Learn which sockets go with </a:t>
            </a:r>
            <a:endParaRPr lang="en-US" altLang="en-US" sz="2400" dirty="0" smtClean="0"/>
          </a:p>
          <a:p>
            <a:pPr marL="457200" lvl="1" indent="0">
              <a:buNone/>
            </a:pPr>
            <a:r>
              <a:rPr lang="en-US" altLang="en-US" sz="2400" dirty="0" smtClean="0"/>
              <a:t>which </a:t>
            </a:r>
            <a:r>
              <a:rPr lang="en-US" altLang="en-US" sz="2400" dirty="0"/>
              <a:t>family of CPU</a:t>
            </a:r>
            <a:endParaRPr lang="en-US" sz="2400" dirty="0"/>
          </a:p>
        </p:txBody>
      </p:sp>
      <p:sp>
        <p:nvSpPr>
          <p:cNvPr id="6"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3504176265"/>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581420942"/>
              </p:ext>
            </p:extLst>
          </p:nvPr>
        </p:nvGraphicFramePr>
        <p:xfrm>
          <a:off x="0" y="1752600"/>
          <a:ext cx="5230586" cy="4806370"/>
        </p:xfrm>
        <a:graphic>
          <a:graphicData uri="http://schemas.openxmlformats.org/drawingml/2006/table">
            <a:tbl>
              <a:tblPr firstRow="1" firstCol="1" bandRow="1">
                <a:solidFill>
                  <a:srgbClr val="F4EFC1"/>
                </a:solidFill>
              </a:tblPr>
              <a:tblGrid>
                <a:gridCol w="1122662">
                  <a:extLst>
                    <a:ext uri="{9D8B030D-6E8A-4147-A177-3AD203B41FA5}">
                      <a16:colId xmlns="" xmlns:a16="http://schemas.microsoft.com/office/drawing/2014/main" val="20000"/>
                    </a:ext>
                  </a:extLst>
                </a:gridCol>
                <a:gridCol w="451593">
                  <a:extLst>
                    <a:ext uri="{9D8B030D-6E8A-4147-A177-3AD203B41FA5}">
                      <a16:colId xmlns="" xmlns:a16="http://schemas.microsoft.com/office/drawing/2014/main" val="20001"/>
                    </a:ext>
                  </a:extLst>
                </a:gridCol>
                <a:gridCol w="3656331">
                  <a:extLst>
                    <a:ext uri="{9D8B030D-6E8A-4147-A177-3AD203B41FA5}">
                      <a16:colId xmlns="" xmlns:a16="http://schemas.microsoft.com/office/drawing/2014/main" val="20002"/>
                    </a:ext>
                  </a:extLst>
                </a:gridCol>
              </a:tblGrid>
              <a:tr h="33993">
                <a:tc>
                  <a:txBody>
                    <a:bodyPr/>
                    <a:lstStyle/>
                    <a:p>
                      <a:pPr marL="57150" marR="0" indent="0">
                        <a:lnSpc>
                          <a:spcPct val="115000"/>
                        </a:lnSpc>
                        <a:spcBef>
                          <a:spcPts val="0"/>
                        </a:spcBef>
                        <a:spcAft>
                          <a:spcPts val="600"/>
                        </a:spcAft>
                      </a:pPr>
                      <a:r>
                        <a:rPr lang="en-US" sz="2000" b="1" kern="1200" dirty="0">
                          <a:solidFill>
                            <a:schemeClr val="tx1"/>
                          </a:solidFill>
                          <a:latin typeface="Calibri" panose="020F0502020204030204" pitchFamily="34" charset="0"/>
                          <a:ea typeface="+mn-ea"/>
                          <a:cs typeface="+mn-cs"/>
                        </a:rPr>
                        <a:t>Table 4.2</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2">
                  <a:txBody>
                    <a:bodyPr/>
                    <a:lstStyle/>
                    <a:p>
                      <a:pPr marL="173038" marR="0" indent="0" algn="ctr">
                        <a:lnSpc>
                          <a:spcPct val="115000"/>
                        </a:lnSpc>
                        <a:spcBef>
                          <a:spcPts val="0"/>
                        </a:spcBef>
                        <a:spcAft>
                          <a:spcPts val="600"/>
                        </a:spcAft>
                      </a:pPr>
                      <a:r>
                        <a:rPr lang="en-US" altLang="en-US" sz="2000" b="1" dirty="0">
                          <a:effectLst>
                            <a:outerShdw blurRad="38100" dist="38100" dir="2700000" algn="tl">
                              <a:srgbClr val="000000">
                                <a:alpha val="43137"/>
                              </a:srgbClr>
                            </a:outerShdw>
                          </a:effectLst>
                          <a:latin typeface="Calibri" panose="020F0502020204030204" pitchFamily="34" charset="0"/>
                        </a:rPr>
                        <a:t>Intel-based</a:t>
                      </a:r>
                      <a:r>
                        <a:rPr lang="en-US" altLang="en-US" sz="2000" b="1" baseline="0" dirty="0">
                          <a:effectLst>
                            <a:outerShdw blurRad="38100" dist="38100" dir="2700000" algn="tl">
                              <a:srgbClr val="000000">
                                <a:alpha val="43137"/>
                              </a:srgbClr>
                            </a:outerShdw>
                          </a:effectLst>
                          <a:latin typeface="Calibri" panose="020F0502020204030204" pitchFamily="34" charset="0"/>
                        </a:rPr>
                        <a:t> Sockets</a:t>
                      </a:r>
                      <a:endParaRPr lang="en-US" sz="2000" b="1" dirty="0">
                        <a:effectLst>
                          <a:outerShdw blurRad="38100" dist="38100" dir="2700000" algn="tl">
                            <a:srgbClr val="000000">
                              <a:alpha val="43137"/>
                            </a:srgbClr>
                          </a:outerShdw>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3890">
                <a:tc gridSpan="2">
                  <a:txBody>
                    <a:bodyPr/>
                    <a:lstStyle/>
                    <a:p>
                      <a:pPr marL="0" marR="0" algn="ctr">
                        <a:lnSpc>
                          <a:spcPct val="115000"/>
                        </a:lnSpc>
                        <a:spcBef>
                          <a:spcPts val="0"/>
                        </a:spcBef>
                        <a:spcAft>
                          <a:spcPts val="600"/>
                        </a:spcAft>
                      </a:pPr>
                      <a:r>
                        <a:rPr lang="en-US" sz="2000" b="1" dirty="0">
                          <a:effectLst/>
                          <a:latin typeface="Calibri" panose="020F0502020204030204" pitchFamily="34" charset="0"/>
                          <a:ea typeface="Times New Roman"/>
                        </a:rPr>
                        <a:t>Socket</a:t>
                      </a:r>
                      <a:endParaRPr lang="en-US" sz="2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2000" b="1" dirty="0">
                          <a:effectLst/>
                          <a:latin typeface="Calibri" panose="020F0502020204030204" pitchFamily="34" charset="0"/>
                          <a:ea typeface="Times New Roman"/>
                        </a:rPr>
                        <a:t>CPU</a:t>
                      </a:r>
                      <a:endParaRPr lang="en-US" sz="2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1"/>
                  </a:ext>
                </a:extLst>
              </a:tr>
              <a:tr h="672799">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775</a:t>
                      </a:r>
                      <a:r>
                        <a:rPr lang="pt-BR" sz="1800" baseline="30000" dirty="0">
                          <a:effectLst/>
                          <a:latin typeface="Calibri" panose="020F0502020204030204" pitchFamily="34" charset="0"/>
                          <a:ea typeface="Times New Roman"/>
                        </a:rPr>
                        <a:t>1</a:t>
                      </a:r>
                      <a:endParaRPr lang="en-US" sz="1800" baseline="30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Pentium 4, Celeron, Pentium 4 Extreme Edition, Core 2 Duo, Core 2 Quad, Xeon, and many others</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2"/>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1156</a:t>
                      </a:r>
                      <a:r>
                        <a:rPr lang="pt-BR" sz="1800" baseline="30000" dirty="0">
                          <a:effectLst/>
                          <a:latin typeface="Calibri" panose="020F0502020204030204" pitchFamily="34" charset="0"/>
                          <a:ea typeface="Times New Roman"/>
                        </a:rPr>
                        <a:t>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i3/i5/i7, Pentium, Celeron, Xeon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3"/>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1155</a:t>
                      </a:r>
                      <a:r>
                        <a:rPr lang="pt-BR" sz="1800" baseline="30000" dirty="0">
                          <a:effectLst/>
                          <a:latin typeface="Calibri" panose="020F0502020204030204" pitchFamily="34" charset="0"/>
                          <a:ea typeface="Times New Roman"/>
                        </a:rPr>
                        <a:t>3</a:t>
                      </a:r>
                      <a:endParaRPr lang="en-US" sz="1800" baseline="30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i3/i5/i7, Pentium, Celeron, Xeon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4"/>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1366</a:t>
                      </a:r>
                      <a:r>
                        <a:rPr lang="pt-BR" sz="1800" baseline="30000" dirty="0">
                          <a:effectLst/>
                          <a:latin typeface="Calibri" panose="020F0502020204030204" pitchFamily="34" charset="0"/>
                          <a:ea typeface="Times New Roman"/>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i7, Xeon, Celeron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5"/>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2011</a:t>
                      </a:r>
                      <a:r>
                        <a:rPr lang="pt-BR" sz="1800" baseline="30000" dirty="0">
                          <a:effectLst/>
                          <a:latin typeface="Calibri" panose="020F0502020204030204" pitchFamily="34" charset="0"/>
                          <a:ea typeface="Times New Roman"/>
                        </a:rPr>
                        <a:t>5</a:t>
                      </a:r>
                      <a:endParaRPr lang="en-US" sz="1800" baseline="30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i7, Core i7 Extreme Edition, Xeon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6"/>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1150</a:t>
                      </a:r>
                      <a:r>
                        <a:rPr lang="pt-BR" sz="1800" baseline="30000" dirty="0">
                          <a:effectLst/>
                          <a:latin typeface="Calibri" panose="020F0502020204030204" pitchFamily="34" charset="0"/>
                          <a:ea typeface="Times New Roman"/>
                        </a:rPr>
                        <a:t>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i3/i5/i7, Pentium, Celeron, Xeon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7"/>
                  </a:ext>
                </a:extLst>
              </a:tr>
              <a:tr h="422820">
                <a:tc gridSpan="2">
                  <a:txBody>
                    <a:bodyPr/>
                    <a:lstStyle/>
                    <a:p>
                      <a:pPr marL="0" marR="0" algn="ctr">
                        <a:lnSpc>
                          <a:spcPct val="100000"/>
                        </a:lnSpc>
                        <a:spcBef>
                          <a:spcPts val="0"/>
                        </a:spcBef>
                        <a:spcAft>
                          <a:spcPts val="600"/>
                        </a:spcAft>
                      </a:pPr>
                      <a:r>
                        <a:rPr lang="pt-BR" sz="1800" dirty="0">
                          <a:effectLst/>
                          <a:latin typeface="Calibri" panose="020F0502020204030204" pitchFamily="34" charset="0"/>
                          <a:ea typeface="Times New Roman"/>
                        </a:rPr>
                        <a:t>LGA 1151</a:t>
                      </a:r>
                      <a:r>
                        <a:rPr lang="pt-BR" sz="1800" baseline="30000" dirty="0">
                          <a:effectLst/>
                          <a:latin typeface="Calibri" panose="020F0502020204030204" pitchFamily="34" charset="0"/>
                          <a:ea typeface="Times New Roman"/>
                        </a:rPr>
                        <a:t>7</a:t>
                      </a:r>
                      <a:endParaRPr lang="en-US" sz="1800" baseline="30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hMerge="1">
                  <a:txBody>
                    <a:bodyPr/>
                    <a:lstStyle/>
                    <a:p>
                      <a:endParaRPr lang="en-US" dirty="0"/>
                    </a:p>
                  </a:txBody>
                  <a:tcPr/>
                </a:tc>
                <a:tc>
                  <a:txBody>
                    <a:bodyPr/>
                    <a:lstStyle/>
                    <a:p>
                      <a:pPr marL="0" marR="0" algn="ctr">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Core i3/i5/i7, Pentium, Celeron, Xeon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 xmlns:a16="http://schemas.microsoft.com/office/drawing/2014/main" val="10008"/>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20556605"/>
              </p:ext>
            </p:extLst>
          </p:nvPr>
        </p:nvGraphicFramePr>
        <p:xfrm>
          <a:off x="5366657" y="1752598"/>
          <a:ext cx="3810000" cy="4800601"/>
        </p:xfrm>
        <a:graphic>
          <a:graphicData uri="http://schemas.openxmlformats.org/drawingml/2006/table">
            <a:tbl>
              <a:tblPr firstRow="1" firstCol="1" bandRow="1">
                <a:solidFill>
                  <a:srgbClr val="F4EFC1"/>
                </a:solidFill>
              </a:tblPr>
              <a:tblGrid>
                <a:gridCol w="872838">
                  <a:extLst>
                    <a:ext uri="{9D8B030D-6E8A-4147-A177-3AD203B41FA5}">
                      <a16:colId xmlns="" xmlns:a16="http://schemas.microsoft.com/office/drawing/2014/main" val="20000"/>
                    </a:ext>
                  </a:extLst>
                </a:gridCol>
                <a:gridCol w="607732">
                  <a:extLst>
                    <a:ext uri="{9D8B030D-6E8A-4147-A177-3AD203B41FA5}">
                      <a16:colId xmlns="" xmlns:a16="http://schemas.microsoft.com/office/drawing/2014/main" val="20001"/>
                    </a:ext>
                  </a:extLst>
                </a:gridCol>
                <a:gridCol w="2329430">
                  <a:extLst>
                    <a:ext uri="{9D8B030D-6E8A-4147-A177-3AD203B41FA5}">
                      <a16:colId xmlns="" xmlns:a16="http://schemas.microsoft.com/office/drawing/2014/main" val="20002"/>
                    </a:ext>
                  </a:extLst>
                </a:gridCol>
              </a:tblGrid>
              <a:tr h="721561">
                <a:tc>
                  <a:txBody>
                    <a:bodyPr/>
                    <a:lstStyle/>
                    <a:p>
                      <a:pPr marL="57150" marR="0" indent="0">
                        <a:lnSpc>
                          <a:spcPct val="115000"/>
                        </a:lnSpc>
                        <a:spcBef>
                          <a:spcPts val="0"/>
                        </a:spcBef>
                        <a:spcAft>
                          <a:spcPts val="600"/>
                        </a:spcAft>
                      </a:pPr>
                      <a:r>
                        <a:rPr lang="en-US" sz="2000" b="1" kern="1200" dirty="0">
                          <a:solidFill>
                            <a:schemeClr val="tx1"/>
                          </a:solidFill>
                          <a:latin typeface="Calibri" panose="020F0502020204030204" pitchFamily="34" charset="0"/>
                          <a:ea typeface="+mn-ea"/>
                          <a:cs typeface="+mn-cs"/>
                        </a:rPr>
                        <a:t>Table 4.3</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gridSpan="2">
                  <a:txBody>
                    <a:bodyPr/>
                    <a:lstStyle/>
                    <a:p>
                      <a:pPr marL="173038" marR="0" indent="0" algn="ctr">
                        <a:lnSpc>
                          <a:spcPct val="115000"/>
                        </a:lnSpc>
                        <a:spcBef>
                          <a:spcPts val="0"/>
                        </a:spcBef>
                        <a:spcAft>
                          <a:spcPts val="600"/>
                        </a:spcAft>
                      </a:pPr>
                      <a:r>
                        <a:rPr lang="en-US" altLang="en-US" sz="2000" b="1" dirty="0">
                          <a:effectLst>
                            <a:outerShdw blurRad="38100" dist="38100" dir="2700000" algn="tl">
                              <a:srgbClr val="000000">
                                <a:alpha val="43137"/>
                              </a:srgbClr>
                            </a:outerShdw>
                          </a:effectLst>
                          <a:latin typeface="Calibri" panose="020F0502020204030204" pitchFamily="34" charset="0"/>
                        </a:rPr>
                        <a:t>AMD-based</a:t>
                      </a:r>
                      <a:r>
                        <a:rPr lang="en-US" altLang="en-US" sz="2000" b="1" baseline="0" dirty="0">
                          <a:effectLst>
                            <a:outerShdw blurRad="38100" dist="38100" dir="2700000" algn="tl">
                              <a:srgbClr val="000000">
                                <a:alpha val="43137"/>
                              </a:srgbClr>
                            </a:outerShdw>
                          </a:effectLst>
                          <a:latin typeface="Calibri" panose="020F0502020204030204" pitchFamily="34" charset="0"/>
                        </a:rPr>
                        <a:t> Sockets</a:t>
                      </a:r>
                      <a:endParaRPr lang="en-US" sz="2000" b="1" dirty="0">
                        <a:effectLst>
                          <a:outerShdw blurRad="38100" dist="38100" dir="2700000" algn="tl">
                            <a:srgbClr val="000000">
                              <a:alpha val="43137"/>
                            </a:srgbClr>
                          </a:outerShdw>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hMerge="1">
                  <a:txBody>
                    <a:bodyPr/>
                    <a:lstStyle/>
                    <a:p>
                      <a:endParaRPr lang="en-US"/>
                    </a:p>
                  </a:txBody>
                  <a:tcPr/>
                </a:tc>
                <a:extLst>
                  <a:ext uri="{0D108BD9-81ED-4DB2-BD59-A6C34878D82A}">
                    <a16:rowId xmlns="" xmlns:a16="http://schemas.microsoft.com/office/drawing/2014/main" val="10000"/>
                  </a:ext>
                </a:extLst>
              </a:tr>
              <a:tr h="367846">
                <a:tc>
                  <a:txBody>
                    <a:bodyPr/>
                    <a:lstStyle/>
                    <a:p>
                      <a:pPr marL="0" marR="0" algn="ctr">
                        <a:lnSpc>
                          <a:spcPct val="115000"/>
                        </a:lnSpc>
                        <a:spcBef>
                          <a:spcPts val="0"/>
                        </a:spcBef>
                        <a:spcAft>
                          <a:spcPts val="600"/>
                        </a:spcAft>
                      </a:pPr>
                      <a:r>
                        <a:rPr lang="en-US" sz="2000" b="1" dirty="0">
                          <a:effectLst/>
                          <a:latin typeface="Calibri" panose="020F0502020204030204" pitchFamily="34" charset="0"/>
                          <a:ea typeface="Times New Roman"/>
                        </a:rPr>
                        <a:t>Socket</a:t>
                      </a:r>
                      <a:endParaRPr lang="en-US" sz="2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15000"/>
                        </a:lnSpc>
                        <a:spcBef>
                          <a:spcPts val="0"/>
                        </a:spcBef>
                        <a:spcAft>
                          <a:spcPts val="600"/>
                        </a:spcAft>
                      </a:pPr>
                      <a:r>
                        <a:rPr lang="en-US" sz="2000" b="1" dirty="0">
                          <a:effectLst/>
                          <a:latin typeface="Calibri" panose="020F0502020204030204" pitchFamily="34" charset="0"/>
                          <a:ea typeface="Times New Roman"/>
                        </a:rPr>
                        <a:t>Pins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914400" rtl="0" eaLnBrk="1" fontAlgn="auto" latinLnBrk="0" hangingPunct="1">
                        <a:lnSpc>
                          <a:spcPct val="115000"/>
                        </a:lnSpc>
                        <a:spcBef>
                          <a:spcPts val="0"/>
                        </a:spcBef>
                        <a:spcAft>
                          <a:spcPts val="600"/>
                        </a:spcAft>
                        <a:buClrTx/>
                        <a:buSzTx/>
                        <a:buFontTx/>
                        <a:buNone/>
                        <a:tabLst/>
                        <a:defRPr/>
                      </a:pPr>
                      <a:r>
                        <a:rPr lang="en-US" sz="2000" b="1" dirty="0">
                          <a:effectLst/>
                          <a:latin typeface="Calibri" panose="020F0502020204030204" pitchFamily="34" charset="0"/>
                          <a:ea typeface="Times New Roman"/>
                        </a:rPr>
                        <a:t>CPU</a:t>
                      </a:r>
                      <a:endParaRPr lang="en-US" sz="2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1"/>
                  </a:ext>
                </a:extLst>
              </a:tr>
              <a:tr h="847050">
                <a:tc>
                  <a:txBody>
                    <a:bodyPr/>
                    <a:lstStyle/>
                    <a:p>
                      <a:pPr marL="0" marR="0" algn="ctr">
                        <a:lnSpc>
                          <a:spcPct val="150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AM3</a:t>
                      </a:r>
                      <a:r>
                        <a:rPr lang="en-US" sz="1800" kern="1200" baseline="30000" dirty="0">
                          <a:solidFill>
                            <a:schemeClr val="tx1"/>
                          </a:solidFill>
                          <a:effectLst/>
                          <a:latin typeface="Calibri" panose="020F0502020204030204" pitchFamily="34" charset="0"/>
                          <a:ea typeface="+mn-ea"/>
                          <a:cs typeface="+mn-cs"/>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941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Phenom II, Athlon II, Sempron, Opteron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2"/>
                  </a:ext>
                </a:extLst>
              </a:tr>
              <a:tr h="484602">
                <a:tc>
                  <a:txBody>
                    <a:bodyPr/>
                    <a:lstStyle/>
                    <a:p>
                      <a:pPr marL="0" marR="0" algn="ctr">
                        <a:lnSpc>
                          <a:spcPct val="150000"/>
                        </a:lnSpc>
                        <a:spcBef>
                          <a:spcPts val="0"/>
                        </a:spcBef>
                        <a:spcAft>
                          <a:spcPts val="600"/>
                        </a:spcAft>
                      </a:pPr>
                      <a:r>
                        <a:rPr lang="en-US" sz="1800" dirty="0">
                          <a:effectLst/>
                          <a:latin typeface="Calibri" panose="020F0502020204030204" pitchFamily="34" charset="0"/>
                        </a:rPr>
                        <a:t>AM3+</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942</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FX</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3"/>
                  </a:ext>
                </a:extLst>
              </a:tr>
              <a:tr h="484602">
                <a:tc>
                  <a:txBody>
                    <a:bodyPr/>
                    <a:lstStyle/>
                    <a:p>
                      <a:pPr marL="0" marR="0" algn="ctr">
                        <a:lnSpc>
                          <a:spcPct val="150000"/>
                        </a:lnSpc>
                        <a:spcBef>
                          <a:spcPts val="0"/>
                        </a:spcBef>
                        <a:spcAft>
                          <a:spcPts val="600"/>
                        </a:spcAft>
                      </a:pPr>
                      <a:r>
                        <a:rPr lang="en-US" sz="1800" dirty="0">
                          <a:effectLst/>
                          <a:latin typeface="Calibri" panose="020F0502020204030204" pitchFamily="34" charset="0"/>
                        </a:rPr>
                        <a:t>FM1</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905</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A-Series</a:t>
                      </a:r>
                      <a:r>
                        <a:rPr lang="en-US" sz="1800" baseline="30000" dirty="0">
                          <a:effectLst/>
                          <a:latin typeface="Calibri" panose="020F0502020204030204" pitchFamily="34" charset="0"/>
                        </a:rPr>
                        <a:t>2</a:t>
                      </a:r>
                      <a:endParaRPr lang="en-US" sz="1800" baseline="300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4"/>
                  </a:ext>
                </a:extLst>
              </a:tr>
              <a:tr h="484602">
                <a:tc>
                  <a:txBody>
                    <a:bodyPr/>
                    <a:lstStyle/>
                    <a:p>
                      <a:pPr marL="0" marR="0" algn="ctr">
                        <a:lnSpc>
                          <a:spcPct val="150000"/>
                        </a:lnSpc>
                        <a:spcBef>
                          <a:spcPts val="0"/>
                        </a:spcBef>
                        <a:spcAft>
                          <a:spcPts val="600"/>
                        </a:spcAft>
                      </a:pPr>
                      <a:r>
                        <a:rPr lang="en-US" sz="1800" dirty="0">
                          <a:effectLst/>
                          <a:latin typeface="Calibri" panose="020F0502020204030204" pitchFamily="34" charset="0"/>
                        </a:rPr>
                        <a:t>FM2</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904</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A-Series</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5"/>
                  </a:ext>
                </a:extLst>
              </a:tr>
              <a:tr h="484602">
                <a:tc>
                  <a:txBody>
                    <a:bodyPr/>
                    <a:lstStyle/>
                    <a:p>
                      <a:pPr marL="0" marR="0" algn="ctr">
                        <a:lnSpc>
                          <a:spcPct val="150000"/>
                        </a:lnSpc>
                        <a:spcBef>
                          <a:spcPts val="0"/>
                        </a:spcBef>
                        <a:spcAft>
                          <a:spcPts val="600"/>
                        </a:spcAft>
                      </a:pPr>
                      <a:r>
                        <a:rPr lang="en-US" sz="1800" dirty="0">
                          <a:effectLst/>
                          <a:latin typeface="Calibri" panose="020F0502020204030204" pitchFamily="34" charset="0"/>
                        </a:rPr>
                        <a:t>FM2+</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906</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A-Series</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6"/>
                  </a:ext>
                </a:extLst>
              </a:tr>
              <a:tr h="484602">
                <a:tc>
                  <a:txBody>
                    <a:bodyPr/>
                    <a:lstStyle/>
                    <a:p>
                      <a:pPr marL="0" marR="0" algn="ctr">
                        <a:lnSpc>
                          <a:spcPct val="150000"/>
                        </a:lnSpc>
                        <a:spcBef>
                          <a:spcPts val="0"/>
                        </a:spcBef>
                        <a:spcAft>
                          <a:spcPts val="600"/>
                        </a:spcAft>
                      </a:pPr>
                      <a:r>
                        <a:rPr lang="en-US" sz="1800" dirty="0">
                          <a:effectLst/>
                          <a:latin typeface="Calibri" panose="020F0502020204030204" pitchFamily="34" charset="0"/>
                        </a:rPr>
                        <a:t>G34</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1974</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Opteron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7"/>
                  </a:ext>
                </a:extLst>
              </a:tr>
              <a:tr h="441134">
                <a:tc>
                  <a:txBody>
                    <a:bodyPr/>
                    <a:lstStyle/>
                    <a:p>
                      <a:pPr marL="0" marR="0" algn="ctr">
                        <a:lnSpc>
                          <a:spcPct val="150000"/>
                        </a:lnSpc>
                        <a:spcBef>
                          <a:spcPts val="0"/>
                        </a:spcBef>
                        <a:spcAft>
                          <a:spcPts val="600"/>
                        </a:spcAft>
                      </a:pPr>
                      <a:r>
                        <a:rPr lang="en-US" sz="1800" dirty="0">
                          <a:effectLst/>
                          <a:latin typeface="Calibri" panose="020F0502020204030204" pitchFamily="34" charset="0"/>
                        </a:rPr>
                        <a:t>C32</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1207</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algn="ctr">
                        <a:lnSpc>
                          <a:spcPct val="150000"/>
                        </a:lnSpc>
                        <a:spcBef>
                          <a:spcPts val="0"/>
                        </a:spcBef>
                        <a:spcAft>
                          <a:spcPts val="600"/>
                        </a:spcAft>
                      </a:pPr>
                      <a:r>
                        <a:rPr lang="en-US" sz="1800" dirty="0">
                          <a:effectLst/>
                          <a:latin typeface="Calibri" panose="020F0502020204030204" pitchFamily="34" charset="0"/>
                        </a:rPr>
                        <a:t>Opteron</a:t>
                      </a:r>
                      <a:endParaRPr lang="en-US" sz="1800" dirty="0">
                        <a:effectLst/>
                        <a:latin typeface="Calibri" panose="020F0502020204030204" pitchFamily="34" charset="0"/>
                        <a:ea typeface="Times New Roman"/>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 xmlns:a16="http://schemas.microsoft.com/office/drawing/2014/main" val="10008"/>
                  </a:ext>
                </a:extLst>
              </a:tr>
            </a:tbl>
          </a:graphicData>
        </a:graphic>
      </p:graphicFrame>
      <p:sp>
        <p:nvSpPr>
          <p:cNvPr id="6"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205808119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en-US" altLang="en-US" sz="4000" dirty="0">
                <a:solidFill>
                  <a:srgbClr val="006C31"/>
                </a:solidFill>
              </a:rPr>
              <a:t>CPU Core Components</a:t>
            </a:r>
          </a:p>
        </p:txBody>
      </p:sp>
      <p:sp>
        <p:nvSpPr>
          <p:cNvPr id="5122" name="Rectangle 3"/>
          <p:cNvSpPr>
            <a:spLocks noGrp="1" noChangeArrowheads="1"/>
          </p:cNvSpPr>
          <p:nvPr>
            <p:ph idx="1"/>
          </p:nvPr>
        </p:nvSpPr>
        <p:spPr>
          <a:xfrm>
            <a:off x="685800" y="1676400"/>
            <a:ext cx="8229600" cy="4525963"/>
          </a:xfrm>
        </p:spPr>
        <p:txBody>
          <a:bodyPr/>
          <a:lstStyle/>
          <a:p>
            <a:r>
              <a:rPr lang="en-US" altLang="en-US" dirty="0"/>
              <a:t>The central processing unit (CPU) works as a very powerful calculator</a:t>
            </a:r>
            <a:r>
              <a:rPr lang="en-US" altLang="en-US" dirty="0" smtClean="0"/>
              <a:t>.</a:t>
            </a:r>
          </a:p>
          <a:p>
            <a:pPr marL="0" indent="0">
              <a:buNone/>
            </a:pPr>
            <a:endParaRPr lang="en-US" altLang="en-US" dirty="0"/>
          </a:p>
          <a:p>
            <a:r>
              <a:rPr lang="en-US" altLang="en-US" dirty="0"/>
              <a:t>The CPU’s processing speed makes it </a:t>
            </a:r>
            <a:r>
              <a:rPr lang="en-US" altLang="en-US" dirty="0" smtClean="0"/>
              <a:t>appear to be </a:t>
            </a:r>
            <a:r>
              <a:rPr lang="en-US" altLang="en-US" dirty="0"/>
              <a:t>intelligent.</a:t>
            </a:r>
          </a:p>
        </p:txBody>
      </p:sp>
    </p:spTree>
    <p:extLst>
      <p:ext uri="{BB962C8B-B14F-4D97-AF65-F5344CB8AC3E}">
        <p14:creationId xmlns:p14="http://schemas.microsoft.com/office/powerpoint/2010/main" val="15285947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609600" y="1676400"/>
            <a:ext cx="8229600" cy="4525963"/>
          </a:xfrm>
        </p:spPr>
        <p:txBody>
          <a:bodyPr/>
          <a:lstStyle/>
          <a:p>
            <a:r>
              <a:rPr lang="en-US" altLang="en-US" dirty="0"/>
              <a:t>Pay careful attention to: </a:t>
            </a:r>
          </a:p>
          <a:p>
            <a:pPr lvl="1"/>
            <a:r>
              <a:rPr lang="en-US" altLang="en-US" dirty="0"/>
              <a:t>CPU pins</a:t>
            </a:r>
          </a:p>
          <a:p>
            <a:pPr lvl="1"/>
            <a:r>
              <a:rPr lang="en-US" altLang="en-US" dirty="0"/>
              <a:t>Power supply</a:t>
            </a:r>
          </a:p>
          <a:p>
            <a:pPr lvl="1"/>
            <a:r>
              <a:rPr lang="en-US" altLang="en-US" dirty="0"/>
              <a:t>Adequate cooling</a:t>
            </a:r>
          </a:p>
          <a:p>
            <a:r>
              <a:rPr lang="en-US" altLang="en-US" dirty="0"/>
              <a:t>Consider whether to leave CPU at stock settings or overclock it</a:t>
            </a:r>
            <a:endParaRPr lang="en-US" dirty="0"/>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262605123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ltLang="en-US" dirty="0"/>
              <a:t>Socket types</a:t>
            </a:r>
          </a:p>
          <a:p>
            <a:pPr lvl="1"/>
            <a:r>
              <a:rPr lang="en-US" altLang="en-US" dirty="0"/>
              <a:t>Intel processors use a land grid array (LGA) package</a:t>
            </a:r>
          </a:p>
          <a:p>
            <a:pPr lvl="1"/>
            <a:r>
              <a:rPr lang="en-US" altLang="en-US" dirty="0"/>
              <a:t>AMD CPU pins align with socket holes—a pin grid array (PGA)</a:t>
            </a:r>
          </a:p>
          <a:p>
            <a:r>
              <a:rPr lang="en-US" altLang="en-US" dirty="0"/>
              <a:t>CPUs and sockets </a:t>
            </a:r>
            <a:r>
              <a:rPr lang="en-US" altLang="en-US" dirty="0" smtClean="0"/>
              <a:t>are keyed </a:t>
            </a:r>
            <a:r>
              <a:rPr lang="en-US" altLang="en-US" dirty="0"/>
              <a:t>to help prevent misalignment and incorrect insertion</a:t>
            </a:r>
          </a:p>
          <a:p>
            <a:pPr lvl="2"/>
            <a:r>
              <a:rPr lang="en-US" altLang="en-US" b="1" dirty="0">
                <a:solidFill>
                  <a:srgbClr val="C00000"/>
                </a:solidFill>
                <a:effectLst>
                  <a:outerShdw blurRad="38100" dist="38100" dir="2700000" algn="tl">
                    <a:srgbClr val="000000">
                      <a:alpha val="43137"/>
                    </a:srgbClr>
                  </a:outerShdw>
                </a:effectLst>
              </a:rPr>
              <a:t>Zero Insertion Force (ZIF) sockets</a:t>
            </a:r>
            <a:endParaRPr lang="en-US" b="1" dirty="0">
              <a:effectLst>
                <a:outerShdw blurRad="38100" dist="38100" dir="2700000" algn="tl">
                  <a:srgbClr val="000000">
                    <a:alpha val="43137"/>
                  </a:srgbClr>
                </a:outerShdw>
              </a:effectLst>
            </a:endParaRP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1725858844"/>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412" y="1729773"/>
            <a:ext cx="1752600" cy="226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Box 5"/>
          <p:cNvSpPr txBox="1">
            <a:spLocks noChangeArrowheads="1"/>
          </p:cNvSpPr>
          <p:nvPr/>
        </p:nvSpPr>
        <p:spPr bwMode="auto">
          <a:xfrm>
            <a:off x="195943" y="3999501"/>
            <a:ext cx="2765424"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4.34  Intel-based socket with pins</a:t>
            </a:r>
          </a:p>
        </p:txBody>
      </p:sp>
      <p:pic>
        <p:nvPicPr>
          <p:cNvPr id="65541"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63268" y="1774371"/>
            <a:ext cx="3686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Box 5"/>
          <p:cNvSpPr txBox="1">
            <a:spLocks noChangeArrowheads="1"/>
          </p:cNvSpPr>
          <p:nvPr/>
        </p:nvSpPr>
        <p:spPr bwMode="auto">
          <a:xfrm>
            <a:off x="5454195" y="3695700"/>
            <a:ext cx="3689805"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a:r>
              <a:rPr lang="en-US" altLang="en-US" dirty="0"/>
              <a:t>Figure 4.36  Underside and top of a CPU</a:t>
            </a:r>
          </a:p>
        </p:txBody>
      </p:sp>
      <p:pic>
        <p:nvPicPr>
          <p:cNvPr id="65543" name="Picture 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81337" y="1774371"/>
            <a:ext cx="1654176" cy="193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TextBox 5"/>
          <p:cNvSpPr txBox="1">
            <a:spLocks noChangeArrowheads="1"/>
          </p:cNvSpPr>
          <p:nvPr/>
        </p:nvSpPr>
        <p:spPr bwMode="auto">
          <a:xfrm>
            <a:off x="2944526" y="3741866"/>
            <a:ext cx="2286000" cy="8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altLang="en-US" dirty="0"/>
              <a:t>Figure 4.35  AMD-based socket without pins</a:t>
            </a:r>
          </a:p>
        </p:txBody>
      </p:sp>
      <p:sp>
        <p:nvSpPr>
          <p:cNvPr id="9" name="TextBox 5"/>
          <p:cNvSpPr txBox="1">
            <a:spLocks noChangeArrowheads="1"/>
          </p:cNvSpPr>
          <p:nvPr/>
        </p:nvSpPr>
        <p:spPr bwMode="auto">
          <a:xfrm>
            <a:off x="408441" y="5424092"/>
            <a:ext cx="1850571" cy="8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a:r>
              <a:rPr lang="en-US" altLang="en-US" dirty="0"/>
              <a:t>Figure 4.37  Moving the release arm</a:t>
            </a:r>
          </a:p>
        </p:txBody>
      </p:sp>
      <p:sp>
        <p:nvSpPr>
          <p:cNvPr id="10" name="TextBox 5"/>
          <p:cNvSpPr txBox="1">
            <a:spLocks noChangeArrowheads="1"/>
          </p:cNvSpPr>
          <p:nvPr/>
        </p:nvSpPr>
        <p:spPr bwMode="auto">
          <a:xfrm>
            <a:off x="7081443" y="5406813"/>
            <a:ext cx="1757758" cy="8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a:r>
              <a:rPr lang="en-US" altLang="en-US" dirty="0"/>
              <a:t>Figure 4.38  Fully opened socket </a:t>
            </a:r>
          </a:p>
        </p:txBody>
      </p:sp>
      <p:pic>
        <p:nvPicPr>
          <p:cNvPr id="11" name="Picture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226" y="4783894"/>
            <a:ext cx="2247900" cy="190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9200" y="4745058"/>
            <a:ext cx="2068571" cy="194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1497160275"/>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Grp="1" noChangeArrowheads="1"/>
          </p:cNvSpPr>
          <p:nvPr>
            <p:ph type="title"/>
          </p:nvPr>
        </p:nvSpPr>
        <p:spPr>
          <a:xfrm>
            <a:off x="457200" y="274638"/>
            <a:ext cx="8229600" cy="1143000"/>
          </a:xfrm>
        </p:spPr>
        <p:txBody>
          <a:bodyPr/>
          <a:lstStyle/>
          <a:p>
            <a:r>
              <a:rPr lang="en-US" altLang="en-US" sz="4000" dirty="0" smtClean="0">
                <a:solidFill>
                  <a:srgbClr val="006C31"/>
                </a:solidFill>
              </a:rPr>
              <a:t>Select </a:t>
            </a:r>
            <a:r>
              <a:rPr lang="en-US" altLang="en-US" sz="4000" dirty="0">
                <a:solidFill>
                  <a:srgbClr val="006C31"/>
                </a:solidFill>
              </a:rPr>
              <a:t>and </a:t>
            </a:r>
            <a:r>
              <a:rPr lang="en-US" altLang="en-US" sz="4000" dirty="0" smtClean="0">
                <a:solidFill>
                  <a:srgbClr val="006C31"/>
                </a:solidFill>
              </a:rPr>
              <a:t>Install a </a:t>
            </a:r>
            <a:r>
              <a:rPr lang="en-US" altLang="en-US" sz="4000" dirty="0">
                <a:solidFill>
                  <a:srgbClr val="006C31"/>
                </a:solidFill>
              </a:rPr>
              <a:t>CPUs</a:t>
            </a:r>
          </a:p>
        </p:txBody>
      </p:sp>
    </p:spTree>
    <p:extLst>
      <p:ext uri="{BB962C8B-B14F-4D97-AF65-F5344CB8AC3E}">
        <p14:creationId xmlns:p14="http://schemas.microsoft.com/office/powerpoint/2010/main" val="4078527092"/>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ltLang="en-US" dirty="0"/>
              <a:t>CPUs heat up due to electrical power consumption (wattage).</a:t>
            </a:r>
          </a:p>
          <a:p>
            <a:pPr lvl="1"/>
            <a:r>
              <a:rPr lang="en-US" altLang="en-US" sz="2400" dirty="0"/>
              <a:t>Most CPUs use a combination of </a:t>
            </a:r>
            <a:r>
              <a:rPr lang="en-US" altLang="en-US" sz="2400" dirty="0">
                <a:solidFill>
                  <a:srgbClr val="C00000"/>
                </a:solidFill>
              </a:rPr>
              <a:t>heat sink </a:t>
            </a:r>
            <a:r>
              <a:rPr lang="en-US" altLang="en-US" sz="2400" dirty="0"/>
              <a:t>and fan </a:t>
            </a:r>
            <a:r>
              <a:rPr lang="en-US" altLang="en-US" sz="2400" dirty="0" smtClean="0"/>
              <a:t>assembly.</a:t>
            </a:r>
          </a:p>
          <a:p>
            <a:pPr lvl="2"/>
            <a:r>
              <a:rPr lang="en-US" sz="2000" dirty="0"/>
              <a:t>OEM CPU coolers</a:t>
            </a:r>
          </a:p>
          <a:p>
            <a:pPr lvl="3"/>
            <a:r>
              <a:rPr lang="en-US" sz="1600" dirty="0"/>
              <a:t>Heat sink and fan assemblies included with </a:t>
            </a:r>
            <a:endParaRPr lang="en-US" sz="1600" dirty="0" smtClean="0"/>
          </a:p>
          <a:p>
            <a:pPr marL="1371600" lvl="3" indent="0">
              <a:buNone/>
            </a:pPr>
            <a:r>
              <a:rPr lang="en-US" sz="1600" dirty="0" smtClean="0"/>
              <a:t>a </a:t>
            </a:r>
            <a:r>
              <a:rPr lang="en-US" sz="1600" dirty="0"/>
              <a:t>retail-boxed CPU</a:t>
            </a:r>
          </a:p>
          <a:p>
            <a:pPr lvl="2"/>
            <a:r>
              <a:rPr lang="en-US" sz="2000" dirty="0"/>
              <a:t>Specialized CPU coolers</a:t>
            </a:r>
          </a:p>
          <a:p>
            <a:pPr lvl="3"/>
            <a:r>
              <a:rPr lang="en-US" sz="1600" dirty="0"/>
              <a:t>Third-party heat-sink and fan assemblies for a </a:t>
            </a:r>
            <a:endParaRPr lang="en-US" sz="1600" dirty="0" smtClean="0"/>
          </a:p>
          <a:p>
            <a:pPr marL="1371600" lvl="3" indent="0">
              <a:buNone/>
            </a:pPr>
            <a:r>
              <a:rPr lang="en-US" sz="1600" dirty="0" smtClean="0"/>
              <a:t>variety </a:t>
            </a:r>
            <a:r>
              <a:rPr lang="en-US" sz="1600" dirty="0"/>
              <a:t>of CPUs</a:t>
            </a:r>
          </a:p>
          <a:p>
            <a:pPr lvl="3"/>
            <a:r>
              <a:rPr lang="en-US" sz="1600" dirty="0"/>
              <a:t>Usually exceed the OEM heat sinks in the </a:t>
            </a:r>
            <a:endParaRPr lang="en-US" sz="1600" dirty="0" smtClean="0"/>
          </a:p>
          <a:p>
            <a:pPr marL="1371600" lvl="3" indent="0">
              <a:buNone/>
            </a:pPr>
            <a:r>
              <a:rPr lang="en-US" sz="1600" dirty="0" smtClean="0"/>
              <a:t>amount </a:t>
            </a:r>
            <a:r>
              <a:rPr lang="en-US" sz="1600" dirty="0"/>
              <a:t>of heat they dissipate</a:t>
            </a:r>
          </a:p>
          <a:p>
            <a:pPr lvl="1"/>
            <a:endParaRPr lang="en-US" altLang="en-US" sz="2400" dirty="0"/>
          </a:p>
        </p:txBody>
      </p:sp>
      <p:pic>
        <p:nvPicPr>
          <p:cNvPr id="6758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6629" y="3124200"/>
            <a:ext cx="2590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TextBox 5"/>
          <p:cNvSpPr txBox="1">
            <a:spLocks noChangeArrowheads="1"/>
          </p:cNvSpPr>
          <p:nvPr/>
        </p:nvSpPr>
        <p:spPr bwMode="auto">
          <a:xfrm>
            <a:off x="5709848" y="6091925"/>
            <a:ext cx="32817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nSpc>
                <a:spcPct val="100000"/>
              </a:lnSpc>
            </a:pPr>
            <a:r>
              <a:rPr lang="en-US" altLang="en-US" dirty="0"/>
              <a:t>Figure 4.39  Intel stock heat sink </a:t>
            </a:r>
            <a:r>
              <a:rPr lang="en-US" altLang="en-US" dirty="0" smtClean="0"/>
              <a:t>and </a:t>
            </a:r>
            <a:r>
              <a:rPr lang="en-US" altLang="en-US" dirty="0"/>
              <a:t>fan assembly</a:t>
            </a:r>
          </a:p>
        </p:txBody>
      </p:sp>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Tree>
    <p:extLst>
      <p:ext uri="{BB962C8B-B14F-4D97-AF65-F5344CB8AC3E}">
        <p14:creationId xmlns:p14="http://schemas.microsoft.com/office/powerpoint/2010/main" val="683612296"/>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altLang="en-US" sz="2800" dirty="0">
                <a:solidFill>
                  <a:srgbClr val="C00000"/>
                </a:solidFill>
              </a:rPr>
              <a:t>Liquid cooling </a:t>
            </a:r>
            <a:r>
              <a:rPr lang="en-US" altLang="en-US" sz="2800" dirty="0"/>
              <a:t>works by running some liquid (</a:t>
            </a:r>
            <a:r>
              <a:rPr lang="en-US" altLang="en-US" sz="2800" dirty="0" smtClean="0"/>
              <a:t>usually</a:t>
            </a:r>
          </a:p>
          <a:p>
            <a:pPr marL="0" indent="0">
              <a:buNone/>
            </a:pPr>
            <a:r>
              <a:rPr lang="en-US" altLang="en-US" sz="2800" dirty="0" smtClean="0"/>
              <a:t>water</a:t>
            </a:r>
            <a:r>
              <a:rPr lang="en-US" altLang="en-US" sz="2800" dirty="0"/>
              <a:t>) through a metal </a:t>
            </a:r>
            <a:endParaRPr lang="en-US" altLang="en-US" sz="2800" dirty="0" smtClean="0"/>
          </a:p>
          <a:p>
            <a:pPr marL="0" indent="0">
              <a:buNone/>
            </a:pPr>
            <a:r>
              <a:rPr lang="en-US" altLang="en-US" sz="2800" dirty="0" smtClean="0"/>
              <a:t>block </a:t>
            </a:r>
            <a:r>
              <a:rPr lang="en-US" altLang="en-US" sz="2800" dirty="0"/>
              <a:t>that sits on top of </a:t>
            </a:r>
            <a:endParaRPr lang="en-US" altLang="en-US" sz="2800" dirty="0" smtClean="0"/>
          </a:p>
          <a:p>
            <a:pPr marL="0" indent="0">
              <a:buNone/>
            </a:pPr>
            <a:r>
              <a:rPr lang="en-US" altLang="en-US" sz="2800" dirty="0" smtClean="0"/>
              <a:t>the </a:t>
            </a:r>
            <a:r>
              <a:rPr lang="en-US" altLang="en-US" sz="2800" dirty="0"/>
              <a:t>CPU, absorbing heat.</a:t>
            </a:r>
          </a:p>
          <a:p>
            <a:pPr lvl="1"/>
            <a:r>
              <a:rPr lang="en-US" altLang="en-US" sz="2400" dirty="0"/>
              <a:t>Apply a small amount of </a:t>
            </a:r>
            <a:endParaRPr lang="en-US" altLang="en-US" sz="2400" dirty="0" smtClean="0"/>
          </a:p>
          <a:p>
            <a:pPr marL="457200" lvl="1" indent="0">
              <a:buNone/>
            </a:pPr>
            <a:r>
              <a:rPr lang="en-US" altLang="en-US" sz="2400" dirty="0" smtClean="0">
                <a:solidFill>
                  <a:srgbClr val="C00000"/>
                </a:solidFill>
              </a:rPr>
              <a:t>thermal </a:t>
            </a:r>
            <a:r>
              <a:rPr lang="en-US" altLang="en-US" sz="2400" dirty="0">
                <a:solidFill>
                  <a:srgbClr val="C00000"/>
                </a:solidFill>
              </a:rPr>
              <a:t>paste </a:t>
            </a:r>
            <a:r>
              <a:rPr lang="en-US" altLang="en-US" sz="2400" dirty="0"/>
              <a:t>(thermal </a:t>
            </a:r>
            <a:endParaRPr lang="en-US" altLang="en-US" sz="2400" dirty="0" smtClean="0"/>
          </a:p>
          <a:p>
            <a:pPr marL="457200" lvl="1" indent="0">
              <a:buNone/>
            </a:pPr>
            <a:r>
              <a:rPr lang="en-US" altLang="en-US" sz="2400" dirty="0" smtClean="0"/>
              <a:t>compound</a:t>
            </a:r>
            <a:r>
              <a:rPr lang="en-US" altLang="en-US" sz="2400" dirty="0"/>
              <a:t>, heat dope, or </a:t>
            </a:r>
            <a:endParaRPr lang="en-US" altLang="en-US" sz="2400" dirty="0" smtClean="0"/>
          </a:p>
          <a:p>
            <a:pPr marL="457200" lvl="1" indent="0">
              <a:buNone/>
            </a:pPr>
            <a:r>
              <a:rPr lang="en-US" altLang="en-US" sz="2400" dirty="0" smtClean="0"/>
              <a:t>nasty </a:t>
            </a:r>
            <a:r>
              <a:rPr lang="en-US" altLang="en-US" sz="2400" dirty="0"/>
              <a:t>silver goo) to the CPU </a:t>
            </a:r>
            <a:endParaRPr lang="en-US" altLang="en-US" sz="2400" dirty="0" smtClean="0"/>
          </a:p>
          <a:p>
            <a:pPr marL="457200" lvl="1" indent="0">
              <a:buNone/>
            </a:pPr>
            <a:r>
              <a:rPr lang="en-US" altLang="en-US" sz="2400" dirty="0" smtClean="0"/>
              <a:t>before </a:t>
            </a:r>
            <a:r>
              <a:rPr lang="en-US" altLang="en-US" sz="2400" dirty="0"/>
              <a:t>attaching the heat sink</a:t>
            </a:r>
            <a:r>
              <a:rPr lang="en-US" altLang="en-US" sz="2400" dirty="0" smtClean="0"/>
              <a:t>.</a:t>
            </a:r>
            <a:endParaRPr lang="en-US" altLang="en-US" sz="24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1866" y="2286000"/>
            <a:ext cx="408720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Tree>
    <p:extLst>
      <p:ext uri="{BB962C8B-B14F-4D97-AF65-F5344CB8AC3E}">
        <p14:creationId xmlns:p14="http://schemas.microsoft.com/office/powerpoint/2010/main" val="231919280"/>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altLang="en-US" dirty="0" smtClean="0"/>
              <a:t>Running a system </a:t>
            </a:r>
            <a:r>
              <a:rPr lang="en-US" altLang="en-US" dirty="0"/>
              <a:t>at clock speeds higher than the CPU was </a:t>
            </a:r>
            <a:r>
              <a:rPr lang="en-US" altLang="en-US" dirty="0" smtClean="0"/>
              <a:t>rated is called </a:t>
            </a:r>
            <a:r>
              <a:rPr lang="en-US" altLang="en-US" dirty="0" smtClean="0">
                <a:solidFill>
                  <a:srgbClr val="C00000"/>
                </a:solidFill>
              </a:rPr>
              <a:t>overclocking.</a:t>
            </a:r>
          </a:p>
          <a:p>
            <a:pPr lvl="1"/>
            <a:r>
              <a:rPr lang="en-US" altLang="en-US" sz="2400" dirty="0"/>
              <a:t>Intentional overclocking </a:t>
            </a:r>
            <a:r>
              <a:rPr lang="en-US" altLang="en-US" sz="2400" dirty="0" smtClean="0"/>
              <a:t>a </a:t>
            </a:r>
            <a:r>
              <a:rPr lang="en-US" altLang="en-US" sz="2400" dirty="0"/>
              <a:t>CPU immediately voids most </a:t>
            </a:r>
            <a:r>
              <a:rPr lang="en-US" altLang="en-US" sz="2400" dirty="0" smtClean="0"/>
              <a:t>warranties and may destroy the CPU.</a:t>
            </a:r>
            <a:endParaRPr lang="en-US" altLang="en-US" sz="2400" dirty="0"/>
          </a:p>
          <a:p>
            <a:pPr lvl="1"/>
            <a:r>
              <a:rPr lang="en-US" altLang="en-US" sz="2400" dirty="0" smtClean="0"/>
              <a:t>Overclocking </a:t>
            </a:r>
            <a:r>
              <a:rPr lang="en-US" altLang="en-US" sz="2400" dirty="0"/>
              <a:t>is done through jumpers, CMOS settings, or software configuration.</a:t>
            </a:r>
          </a:p>
          <a:p>
            <a:pPr lvl="2"/>
            <a:r>
              <a:rPr lang="en-US" altLang="en-US" sz="2000" dirty="0"/>
              <a:t>Usually involves increasing the bus speed for </a:t>
            </a:r>
            <a:br>
              <a:rPr lang="en-US" altLang="en-US" sz="2000" dirty="0"/>
            </a:br>
            <a:r>
              <a:rPr lang="en-US" altLang="en-US" sz="2000" dirty="0"/>
              <a:t>the system and increasing the voltage going into the </a:t>
            </a:r>
            <a:r>
              <a:rPr lang="en-US" altLang="en-US" sz="2000" dirty="0" smtClean="0"/>
              <a:t>CPU.</a:t>
            </a:r>
          </a:p>
          <a:p>
            <a:pPr lvl="2"/>
            <a:r>
              <a:rPr lang="en-US" sz="2000" dirty="0" smtClean="0"/>
              <a:t>This increase in power draw also increases heat production.</a:t>
            </a:r>
            <a:endParaRPr lang="en-US" sz="2000" dirty="0"/>
          </a:p>
          <a:p>
            <a:endParaRPr lang="en-US" dirty="0"/>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Tree>
    <p:extLst>
      <p:ext uri="{BB962C8B-B14F-4D97-AF65-F5344CB8AC3E}">
        <p14:creationId xmlns:p14="http://schemas.microsoft.com/office/powerpoint/2010/main" val="985297248"/>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sz="4000" dirty="0">
                <a:solidFill>
                  <a:srgbClr val="006C31"/>
                </a:solidFill>
              </a:rPr>
              <a:t>Troubleshooting CPUs</a:t>
            </a:r>
          </a:p>
        </p:txBody>
      </p:sp>
      <p:sp>
        <p:nvSpPr>
          <p:cNvPr id="4" name="Content Placeholder 3"/>
          <p:cNvSpPr>
            <a:spLocks noGrp="1"/>
          </p:cNvSpPr>
          <p:nvPr>
            <p:ph idx="1"/>
          </p:nvPr>
        </p:nvSpPr>
        <p:spPr/>
        <p:txBody>
          <a:bodyPr/>
          <a:lstStyle/>
          <a:p>
            <a:r>
              <a:rPr lang="en-US" altLang="en-US" dirty="0"/>
              <a:t>Overheating</a:t>
            </a:r>
          </a:p>
          <a:p>
            <a:pPr lvl="1"/>
            <a:r>
              <a:rPr lang="en-US" altLang="en-US" sz="2400" dirty="0">
                <a:solidFill>
                  <a:srgbClr val="C00000"/>
                </a:solidFill>
              </a:rPr>
              <a:t>This condition can cause system to not start or to lockup.</a:t>
            </a:r>
          </a:p>
          <a:p>
            <a:pPr lvl="1"/>
            <a:r>
              <a:rPr lang="en-US" altLang="en-US" sz="2400" dirty="0">
                <a:solidFill>
                  <a:srgbClr val="C00000"/>
                </a:solidFill>
              </a:rPr>
              <a:t>Newer CPUs will usually shut themselves down before overheating.</a:t>
            </a:r>
          </a:p>
          <a:p>
            <a:pPr lvl="1"/>
            <a:r>
              <a:rPr lang="en-US" altLang="en-US" sz="2400" dirty="0">
                <a:solidFill>
                  <a:srgbClr val="C00000"/>
                </a:solidFill>
              </a:rPr>
              <a:t>Most heating problems are due to faulty installation or environmental issues</a:t>
            </a:r>
            <a:r>
              <a:rPr lang="en-US" altLang="en-US" sz="2400" dirty="0" smtClean="0">
                <a:solidFill>
                  <a:srgbClr val="C00000"/>
                </a:solidFill>
              </a:rPr>
              <a:t>.</a:t>
            </a:r>
          </a:p>
          <a:p>
            <a:endParaRPr lang="en-US" altLang="en-US" dirty="0" smtClean="0"/>
          </a:p>
          <a:p>
            <a:r>
              <a:rPr lang="en-US" altLang="en-US" dirty="0" smtClean="0"/>
              <a:t>Catastrophic failures are not </a:t>
            </a:r>
            <a:r>
              <a:rPr lang="en-US" altLang="en-US" dirty="0" smtClean="0"/>
              <a:t>as common as overheating failures</a:t>
            </a:r>
            <a:endParaRPr lang="en-US" altLang="en-US" dirty="0"/>
          </a:p>
        </p:txBody>
      </p:sp>
    </p:spTree>
    <p:extLst>
      <p:ext uri="{BB962C8B-B14F-4D97-AF65-F5344CB8AC3E}">
        <p14:creationId xmlns:p14="http://schemas.microsoft.com/office/powerpoint/2010/main" val="188708170"/>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smtClean="0"/>
              <a:t>Heat problems </a:t>
            </a:r>
            <a:r>
              <a:rPr lang="en-US" altLang="en-US" dirty="0"/>
              <a:t>to </a:t>
            </a:r>
            <a:r>
              <a:rPr lang="en-US" altLang="en-US" dirty="0" smtClean="0"/>
              <a:t>address caused by </a:t>
            </a:r>
            <a:r>
              <a:rPr lang="en-US" altLang="en-US" dirty="0"/>
              <a:t>a faulty installation.</a:t>
            </a:r>
          </a:p>
          <a:p>
            <a:pPr lvl="1"/>
            <a:r>
              <a:rPr lang="en-US" altLang="en-US" sz="2400" dirty="0"/>
              <a:t>Too much </a:t>
            </a:r>
            <a:r>
              <a:rPr lang="en-US" altLang="en-US" sz="2400" dirty="0" smtClean="0"/>
              <a:t>or not enough thermal paste</a:t>
            </a:r>
            <a:endParaRPr lang="en-US" altLang="en-US" sz="2400" dirty="0"/>
          </a:p>
          <a:p>
            <a:pPr lvl="1"/>
            <a:r>
              <a:rPr lang="en-US" altLang="en-US" sz="2400" dirty="0" smtClean="0"/>
              <a:t>Failure </a:t>
            </a:r>
            <a:r>
              <a:rPr lang="en-US" altLang="en-US" sz="2400" dirty="0"/>
              <a:t>to connect fan power to the </a:t>
            </a:r>
            <a:r>
              <a:rPr lang="en-US" altLang="en-US" sz="2400" dirty="0" smtClean="0"/>
              <a:t>motherboard</a:t>
            </a:r>
          </a:p>
          <a:p>
            <a:pPr lvl="1"/>
            <a:endParaRPr lang="en-US" altLang="en-US" sz="2000" dirty="0"/>
          </a:p>
          <a:p>
            <a:r>
              <a:rPr lang="en-US" dirty="0"/>
              <a:t>Environmental heat or lack of adequate ventilation</a:t>
            </a:r>
          </a:p>
          <a:p>
            <a:pPr lvl="1"/>
            <a:r>
              <a:rPr lang="en-US" sz="2400" dirty="0"/>
              <a:t>Can cause CPU to heat up and shut down</a:t>
            </a:r>
          </a:p>
        </p:txBody>
      </p:sp>
      <p:sp>
        <p:nvSpPr>
          <p:cNvPr id="5"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Tree>
    <p:extLst>
      <p:ext uri="{BB962C8B-B14F-4D97-AF65-F5344CB8AC3E}">
        <p14:creationId xmlns:p14="http://schemas.microsoft.com/office/powerpoint/2010/main" val="1314736492"/>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886200"/>
            <a:ext cx="3402419"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idx="1"/>
          </p:nvPr>
        </p:nvSpPr>
        <p:spPr/>
        <p:txBody>
          <a:bodyPr/>
          <a:lstStyle/>
          <a:p>
            <a:r>
              <a:rPr lang="en-US" sz="2800" dirty="0"/>
              <a:t>Displays a proprietary crash screen</a:t>
            </a:r>
          </a:p>
          <a:p>
            <a:pPr lvl="1"/>
            <a:r>
              <a:rPr lang="en-US" sz="2400" dirty="0"/>
              <a:t>Window’s Blue Screen of Death (Windows Stop error)</a:t>
            </a:r>
          </a:p>
          <a:p>
            <a:pPr lvl="1"/>
            <a:r>
              <a:rPr lang="en-US" sz="2400" dirty="0"/>
              <a:t>Spinning pinwheel on </a:t>
            </a:r>
            <a:r>
              <a:rPr lang="en-US" sz="2400" dirty="0" smtClean="0"/>
              <a:t>Mac</a:t>
            </a:r>
          </a:p>
          <a:p>
            <a:pPr marL="457200" lvl="1" indent="0">
              <a:buNone/>
            </a:pPr>
            <a:r>
              <a:rPr lang="en-US" sz="2400" dirty="0" smtClean="0"/>
              <a:t> </a:t>
            </a:r>
            <a:r>
              <a:rPr lang="en-US" sz="2400" dirty="0"/>
              <a:t>OS X </a:t>
            </a:r>
          </a:p>
          <a:p>
            <a:r>
              <a:rPr lang="en-US" sz="2800" dirty="0"/>
              <a:t>May cause PC to shut </a:t>
            </a:r>
            <a:endParaRPr lang="en-US" sz="2800" dirty="0" smtClean="0"/>
          </a:p>
          <a:p>
            <a:pPr marL="0" indent="0">
              <a:buNone/>
            </a:pPr>
            <a:r>
              <a:rPr lang="en-US" sz="2800" dirty="0" smtClean="0"/>
              <a:t>down </a:t>
            </a:r>
            <a:r>
              <a:rPr lang="en-US" sz="2800" dirty="0"/>
              <a:t>or go black</a:t>
            </a:r>
          </a:p>
          <a:p>
            <a:r>
              <a:rPr lang="en-US" sz="2800" dirty="0"/>
              <a:t>May burn </a:t>
            </a:r>
            <a:r>
              <a:rPr lang="en-US" sz="2800" dirty="0" smtClean="0"/>
              <a:t>components</a:t>
            </a:r>
            <a:endParaRPr lang="en-US" sz="2800" dirty="0"/>
          </a:p>
        </p:txBody>
      </p:sp>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
        <p:nvSpPr>
          <p:cNvPr id="2" name="TextBox 1"/>
          <p:cNvSpPr txBox="1"/>
          <p:nvPr/>
        </p:nvSpPr>
        <p:spPr>
          <a:xfrm>
            <a:off x="6324600" y="3457839"/>
            <a:ext cx="2133600" cy="349968"/>
          </a:xfrm>
          <a:prstGeom prst="rect">
            <a:avLst/>
          </a:prstGeom>
          <a:noFill/>
        </p:spPr>
        <p:txBody>
          <a:bodyPr wrap="square" rtlCol="0">
            <a:spAutoFit/>
          </a:bodyPr>
          <a:lstStyle/>
          <a:p>
            <a:r>
              <a:rPr lang="en-US" b="1" dirty="0" smtClean="0">
                <a:solidFill>
                  <a:srgbClr val="7030A0"/>
                </a:solidFill>
                <a:effectLst>
                  <a:outerShdw blurRad="38100" dist="38100" dir="2700000" algn="tl">
                    <a:srgbClr val="000000">
                      <a:alpha val="43137"/>
                    </a:srgbClr>
                  </a:outerShdw>
                </a:effectLst>
              </a:rPr>
              <a:t>Next</a:t>
            </a:r>
            <a:r>
              <a:rPr lang="en-US" b="1" dirty="0" smtClean="0">
                <a:effectLst>
                  <a:outerShdw blurRad="38100" dist="38100" dir="2700000" algn="tl">
                    <a:srgbClr val="000000">
                      <a:alpha val="43137"/>
                    </a:srgbClr>
                  </a:outerShdw>
                </a:effectLst>
              </a:rPr>
              <a:t> </a:t>
            </a:r>
            <a:r>
              <a:rPr lang="en-US" b="1" dirty="0" smtClean="0">
                <a:solidFill>
                  <a:srgbClr val="7030A0"/>
                </a:solidFill>
                <a:effectLst>
                  <a:outerShdw blurRad="38100" dist="38100" dir="2700000" algn="tl">
                    <a:srgbClr val="000000">
                      <a:alpha val="43137"/>
                    </a:srgbClr>
                  </a:outerShdw>
                </a:effectLst>
              </a:rPr>
              <a:t>Slide</a:t>
            </a:r>
            <a:endParaRPr lang="en-US"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6346591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idx="1"/>
          </p:nvPr>
        </p:nvSpPr>
        <p:spPr/>
        <p:txBody>
          <a:bodyPr/>
          <a:lstStyle/>
          <a:p>
            <a:r>
              <a:rPr lang="en-US" altLang="en-US" dirty="0"/>
              <a:t>Visualize the CPU as a man in a box. </a:t>
            </a:r>
          </a:p>
          <a:p>
            <a:pPr lvl="1"/>
            <a:r>
              <a:rPr lang="en-US" altLang="en-US" dirty="0"/>
              <a:t>He will gladly perform anything you want him to do, but he can</a:t>
            </a:r>
            <a:r>
              <a:rPr lang="fr-FR" altLang="ja-JP" dirty="0"/>
              <a:t>'</a:t>
            </a:r>
            <a:r>
              <a:rPr lang="en-US" altLang="en-US" dirty="0"/>
              <a:t>t see or hear anything outside the box</a:t>
            </a:r>
            <a:r>
              <a:rPr lang="en-US" altLang="en-US" dirty="0" smtClean="0"/>
              <a:t>.</a:t>
            </a:r>
            <a:endParaRPr lang="en-US" altLang="en-US" dirty="0"/>
          </a:p>
        </p:txBody>
      </p:sp>
      <p:pic>
        <p:nvPicPr>
          <p:cNvPr id="614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39128"/>
            <a:ext cx="4795803" cy="264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2"/>
          <p:cNvSpPr txBox="1">
            <a:spLocks noChangeArrowheads="1"/>
          </p:cNvSpPr>
          <p:nvPr/>
        </p:nvSpPr>
        <p:spPr bwMode="auto">
          <a:xfrm>
            <a:off x="2230837" y="6061075"/>
            <a:ext cx="505779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4.1  Imagine the CPU as a man in a box.</a:t>
            </a:r>
          </a:p>
        </p:txBody>
      </p:sp>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3725816758"/>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392" r="7692" b="16713"/>
          <a:stretch/>
        </p:blipFill>
        <p:spPr bwMode="auto">
          <a:xfrm>
            <a:off x="-92529" y="-59873"/>
            <a:ext cx="9296400" cy="7063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4386145"/>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800" dirty="0" smtClean="0"/>
              <a:t>When effective troubleshooting renders a defective CPU:</a:t>
            </a:r>
          </a:p>
          <a:p>
            <a:pPr lvl="1"/>
            <a:r>
              <a:rPr lang="en-US" sz="2400" dirty="0" smtClean="0"/>
              <a:t>Select a replacement CPU</a:t>
            </a:r>
          </a:p>
          <a:p>
            <a:pPr lvl="1"/>
            <a:r>
              <a:rPr lang="en-US" sz="2400" dirty="0" smtClean="0"/>
              <a:t>Check the manufacturers </a:t>
            </a:r>
          </a:p>
          <a:p>
            <a:pPr marL="457200" lvl="1" indent="0">
              <a:buNone/>
            </a:pPr>
            <a:r>
              <a:rPr lang="en-US" sz="2400" dirty="0"/>
              <a:t>w</a:t>
            </a:r>
            <a:r>
              <a:rPr lang="en-US" sz="2400" dirty="0" smtClean="0"/>
              <a:t>arranty.</a:t>
            </a:r>
          </a:p>
          <a:p>
            <a:pPr lvl="1"/>
            <a:r>
              <a:rPr lang="en-US" sz="2400" dirty="0" smtClean="0"/>
              <a:t>Verify the needs of the customer</a:t>
            </a:r>
          </a:p>
          <a:p>
            <a:pPr lvl="2"/>
            <a:r>
              <a:rPr lang="en-US" sz="2000" dirty="0" smtClean="0"/>
              <a:t>Upgrade benefit versus cost</a:t>
            </a:r>
          </a:p>
          <a:p>
            <a:pPr lvl="3"/>
            <a:r>
              <a:rPr lang="en-US" sz="1600" dirty="0" smtClean="0"/>
              <a:t>Compatibility</a:t>
            </a:r>
          </a:p>
          <a:p>
            <a:pPr lvl="2"/>
            <a:r>
              <a:rPr lang="en-US" sz="2000" dirty="0" smtClean="0"/>
              <a:t>Replace with the same model</a:t>
            </a:r>
            <a:endParaRPr lang="en-US" sz="2000" dirty="0"/>
          </a:p>
          <a:p>
            <a:pPr marL="457200" lvl="1" indent="0">
              <a:buNone/>
            </a:pPr>
            <a:endParaRPr lang="en-US" sz="2400" dirty="0"/>
          </a:p>
          <a:p>
            <a:pPr marL="457200" lvl="1" indent="0">
              <a:buNone/>
            </a:pPr>
            <a:endParaRPr lang="en-US" sz="2400" dirty="0" smtClean="0"/>
          </a:p>
        </p:txBody>
      </p:sp>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Troubleshooting CPUs</a:t>
            </a:r>
          </a:p>
        </p:txBody>
      </p:sp>
    </p:spTree>
    <p:extLst>
      <p:ext uri="{BB962C8B-B14F-4D97-AF65-F5344CB8AC3E}">
        <p14:creationId xmlns:p14="http://schemas.microsoft.com/office/powerpoint/2010/main" val="20473764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7" y="2362200"/>
            <a:ext cx="34385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2555851"/>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a:solidFill>
                <a:srgbClr val="000000"/>
              </a:solidFill>
              <a:latin typeface="Arial"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a:solidFill>
                <a:srgbClr val="000000"/>
              </a:solidFill>
              <a:latin typeface="Arial" charset="0"/>
              <a:ea typeface="Calibri" pitchFamily="34" charset="0"/>
              <a:cs typeface="Times New Roman" pitchFamily="18" charset="0"/>
            </a:endParaRPr>
          </a:p>
        </p:txBody>
      </p:sp>
      <p:sp>
        <p:nvSpPr>
          <p:cNvPr id="8" name="Rectangle 2"/>
          <p:cNvSpPr txBox="1">
            <a:spLocks noChangeArrowheads="1"/>
          </p:cNvSpPr>
          <p:nvPr/>
        </p:nvSpPr>
        <p:spPr bwMode="auto">
          <a:xfrm>
            <a:off x="762000" y="154872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Central Processing Unit (CPU) </a:t>
            </a:r>
            <a:r>
              <a:rPr lang="en-GB" sz="2800" kern="0" dirty="0">
                <a:ea typeface="MS Gothic"/>
              </a:rPr>
              <a:t>c</a:t>
            </a: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ore components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Memory</a:t>
            </a: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 and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Modern CPU(s)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Select and install a CPU</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baseline="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noProof="0" dirty="0" smtClean="0">
                <a:ln>
                  <a:noFill/>
                </a:ln>
                <a:solidFill>
                  <a:srgbClr val="000000"/>
                </a:solidFill>
                <a:effectLst/>
                <a:uLnTx/>
                <a:uFillTx/>
                <a:latin typeface="Calibri" panose="020F0502020204030204" pitchFamily="34" charset="0"/>
                <a:ea typeface="MS Gothic"/>
              </a:rPr>
              <a:t>Troubleshoot a CPU</a:t>
            </a:r>
            <a:endPar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b="0" i="0" u="none" strike="noStrike" kern="0" cap="none" spc="0" normalizeH="0" baseline="0" noProof="0" dirty="0" smtClean="0">
              <a:ln>
                <a:noFill/>
              </a:ln>
              <a:solidFill>
                <a:schemeClr val="tx1"/>
              </a:solidFill>
              <a:effectLst/>
              <a:uLnTx/>
              <a:uFillTx/>
              <a:ea typeface="MS Gothic"/>
            </a:endParaRPr>
          </a:p>
        </p:txBody>
      </p:sp>
      <p:sp>
        <p:nvSpPr>
          <p:cNvPr id="9"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smtClean="0">
                <a:solidFill>
                  <a:srgbClr val="006C31"/>
                </a:solidFill>
                <a:ea typeface="MS Gothic"/>
              </a:rPr>
              <a:t>Summary</a:t>
            </a:r>
            <a:endParaRPr kumimoji="0" lang="en-GB" sz="4000" b="0" i="0" u="none" strike="noStrike" kern="0" cap="none" spc="0" normalizeH="0" baseline="0" noProof="0" dirty="0">
              <a:ln>
                <a:noFill/>
              </a:ln>
              <a:solidFill>
                <a:srgbClr val="006C31"/>
              </a:solidFill>
              <a:effectLst/>
              <a:uLnTx/>
              <a:uFillTx/>
              <a:ea typeface="MS Gothic"/>
            </a:endParaRPr>
          </a:p>
        </p:txBody>
      </p:sp>
    </p:spTree>
    <p:extLst>
      <p:ext uri="{BB962C8B-B14F-4D97-AF65-F5344CB8AC3E}">
        <p14:creationId xmlns:p14="http://schemas.microsoft.com/office/powerpoint/2010/main" val="466426713"/>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526967"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31670"/>
            <a:ext cx="6172200" cy="370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Box 7"/>
          <p:cNvSpPr txBox="1">
            <a:spLocks noChangeArrowheads="1"/>
          </p:cNvSpPr>
          <p:nvPr/>
        </p:nvSpPr>
        <p:spPr bwMode="auto">
          <a:xfrm>
            <a:off x="1929267" y="5867400"/>
            <a:ext cx="528862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4.2  How do we talk to the Man in the Box?</a:t>
            </a:r>
          </a:p>
        </p:txBody>
      </p:sp>
      <p:sp>
        <p:nvSpPr>
          <p:cNvPr id="6"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35972227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idx="1"/>
          </p:nvPr>
        </p:nvSpPr>
        <p:spPr/>
        <p:txBody>
          <a:bodyPr/>
          <a:lstStyle/>
          <a:p>
            <a:r>
              <a:rPr lang="en-US" altLang="en-US" sz="2800" dirty="0"/>
              <a:t>Imagine 16 </a:t>
            </a:r>
            <a:r>
              <a:rPr lang="en-US" altLang="en-US" sz="2800" dirty="0" smtClean="0"/>
              <a:t>lights </a:t>
            </a:r>
            <a:endParaRPr lang="en-US" altLang="en-US" sz="2800" dirty="0"/>
          </a:p>
          <a:p>
            <a:pPr lvl="1"/>
            <a:r>
              <a:rPr lang="en-US" altLang="en-US" sz="2400" dirty="0"/>
              <a:t>8 on the inside and 8 on the </a:t>
            </a:r>
            <a:r>
              <a:rPr lang="en-US" altLang="en-US" sz="2400" dirty="0" smtClean="0"/>
              <a:t>outside (8 bits = 1 Byte)</a:t>
            </a:r>
            <a:endParaRPr lang="en-US" altLang="en-US" sz="2400" dirty="0"/>
          </a:p>
          <a:p>
            <a:pPr lvl="1"/>
            <a:r>
              <a:rPr lang="en-US" altLang="en-US" sz="2400" dirty="0"/>
              <a:t>When an inside light is on, the corresponding outside light is on. </a:t>
            </a:r>
          </a:p>
          <a:p>
            <a:pPr lvl="1"/>
            <a:r>
              <a:rPr lang="en-US" altLang="en-US" sz="2400" dirty="0"/>
              <a:t>Lights may be switched on or off from either side.</a:t>
            </a:r>
          </a:p>
          <a:p>
            <a:pPr lvl="1"/>
            <a:r>
              <a:rPr lang="en-US" altLang="en-US" sz="2400" dirty="0"/>
              <a:t>Communication device is called the </a:t>
            </a:r>
            <a:r>
              <a:rPr lang="en-US" altLang="en-US" sz="2400" dirty="0">
                <a:solidFill>
                  <a:srgbClr val="C00000"/>
                </a:solidFill>
              </a:rPr>
              <a:t>external data bus (EDB)</a:t>
            </a:r>
            <a:r>
              <a:rPr lang="en-US" altLang="en-US" sz="2400" dirty="0"/>
              <a:t>.</a:t>
            </a:r>
          </a:p>
        </p:txBody>
      </p:sp>
      <p:pic>
        <p:nvPicPr>
          <p:cNvPr id="819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7209" y="4139559"/>
            <a:ext cx="461818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6"/>
          <p:cNvSpPr txBox="1">
            <a:spLocks noChangeArrowheads="1"/>
          </p:cNvSpPr>
          <p:nvPr/>
        </p:nvSpPr>
        <p:spPr bwMode="auto">
          <a:xfrm>
            <a:off x="533400" y="6322144"/>
            <a:ext cx="8305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4.3  Cutaway of the external data bus—note that one light bulb pair is on.</a:t>
            </a:r>
          </a:p>
        </p:txBody>
      </p:sp>
      <p:sp>
        <p:nvSpPr>
          <p:cNvPr id="7"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538500439"/>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062410"/>
            <a:ext cx="2464729" cy="208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4"/>
          <p:cNvSpPr>
            <a:spLocks noGrp="1" noChangeArrowheads="1"/>
          </p:cNvSpPr>
          <p:nvPr>
            <p:ph idx="1"/>
          </p:nvPr>
        </p:nvSpPr>
        <p:spPr/>
        <p:txBody>
          <a:bodyPr/>
          <a:lstStyle/>
          <a:p>
            <a:r>
              <a:rPr lang="en-US" altLang="en-US" dirty="0"/>
              <a:t>In reality, there are no bulbs, only little </a:t>
            </a:r>
            <a:r>
              <a:rPr lang="en-US" altLang="en-US" dirty="0" smtClean="0"/>
              <a:t>wires </a:t>
            </a:r>
            <a:r>
              <a:rPr lang="en-US" altLang="en-US" dirty="0"/>
              <a:t>that connect to </a:t>
            </a:r>
            <a:r>
              <a:rPr lang="en-US" altLang="en-US" dirty="0" smtClean="0"/>
              <a:t>the </a:t>
            </a:r>
            <a:r>
              <a:rPr lang="en-US" altLang="en-US" dirty="0" smtClean="0">
                <a:solidFill>
                  <a:srgbClr val="C00000"/>
                </a:solidFill>
              </a:rPr>
              <a:t>EDB</a:t>
            </a:r>
            <a:r>
              <a:rPr lang="en-US" altLang="en-US" dirty="0" smtClean="0"/>
              <a:t> allowing the CPU to communicates </a:t>
            </a:r>
            <a:r>
              <a:rPr lang="en-US" altLang="en-US" dirty="0"/>
              <a:t>with the outside </a:t>
            </a:r>
            <a:r>
              <a:rPr lang="en-US" altLang="en-US" dirty="0" smtClean="0"/>
              <a:t>world.</a:t>
            </a:r>
            <a:endParaRPr lang="en-US" altLang="en-US" dirty="0"/>
          </a:p>
          <a:p>
            <a:pPr lvl="1"/>
            <a:r>
              <a:rPr lang="en-US" altLang="en-US" dirty="0"/>
              <a:t>Voltage is </a:t>
            </a:r>
            <a:r>
              <a:rPr lang="en-US" altLang="en-US" dirty="0" smtClean="0"/>
              <a:t>either applied </a:t>
            </a:r>
            <a:r>
              <a:rPr lang="en-US" altLang="en-US" dirty="0"/>
              <a:t>or </a:t>
            </a:r>
            <a:r>
              <a:rPr lang="en-US" altLang="en-US" dirty="0" smtClean="0"/>
              <a:t>not, “on-off-on-off-on-on-off-off” is translated as </a:t>
            </a:r>
            <a:r>
              <a:rPr lang="en-US" altLang="en-US" dirty="0" smtClean="0">
                <a:solidFill>
                  <a:srgbClr val="C00000"/>
                </a:solidFill>
              </a:rPr>
              <a:t>binary</a:t>
            </a:r>
            <a:r>
              <a:rPr lang="en-US" altLang="en-US" dirty="0" smtClean="0"/>
              <a:t>, “10101100” to a CPU.  (1 is on, 0 is off)</a:t>
            </a:r>
            <a:endParaRPr lang="en-US" altLang="en-US" dirty="0"/>
          </a:p>
        </p:txBody>
      </p:sp>
      <p:sp>
        <p:nvSpPr>
          <p:cNvPr id="11268" name="TextBox 46"/>
          <p:cNvSpPr txBox="1">
            <a:spLocks noChangeArrowheads="1"/>
          </p:cNvSpPr>
          <p:nvPr/>
        </p:nvSpPr>
        <p:spPr bwMode="auto">
          <a:xfrm>
            <a:off x="511628" y="6151653"/>
            <a:ext cx="3413114"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4.5  Here </a:t>
            </a:r>
            <a:r>
              <a:rPr lang="en-US" altLang="ja-JP" dirty="0"/>
              <a:t>"</a:t>
            </a:r>
            <a:r>
              <a:rPr lang="en-US" altLang="en-US" dirty="0"/>
              <a:t>1</a:t>
            </a:r>
            <a:r>
              <a:rPr lang="en-US" altLang="ja-JP" dirty="0"/>
              <a:t>"</a:t>
            </a:r>
            <a:r>
              <a:rPr lang="en-US" altLang="en-US" dirty="0"/>
              <a:t> means on, </a:t>
            </a:r>
            <a:endParaRPr lang="en-US" altLang="en-US" dirty="0" smtClean="0"/>
          </a:p>
          <a:p>
            <a:pPr algn="ctr" eaLnBrk="1" hangingPunct="1"/>
            <a:r>
              <a:rPr lang="en-US" altLang="ja-JP" dirty="0" smtClean="0"/>
              <a:t>"</a:t>
            </a:r>
            <a:r>
              <a:rPr lang="en-US" altLang="en-US" dirty="0"/>
              <a:t>0</a:t>
            </a:r>
            <a:r>
              <a:rPr lang="en-US" altLang="ja-JP" dirty="0"/>
              <a:t>"</a:t>
            </a:r>
            <a:r>
              <a:rPr lang="en-US" altLang="en-US" dirty="0"/>
              <a:t> means off.</a:t>
            </a:r>
          </a:p>
        </p:txBody>
      </p:sp>
      <p:pic>
        <p:nvPicPr>
          <p:cNvPr id="11269" name="Picture 1" descr="F06-05.jp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284" y="4675664"/>
            <a:ext cx="2971801" cy="150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p:cNvSpPr txBox="1">
            <a:spLocks noChangeArrowheads="1"/>
          </p:cNvSpPr>
          <p:nvPr/>
        </p:nvSpPr>
        <p:spPr bwMode="auto">
          <a:xfrm>
            <a:off x="4874016" y="6179158"/>
            <a:ext cx="4053026"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4.4  Close-up of the underside of a CPU</a:t>
            </a:r>
          </a:p>
        </p:txBody>
      </p:sp>
      <p:sp>
        <p:nvSpPr>
          <p:cNvPr id="10"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3666873329"/>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9866" b="31266"/>
          <a:stretch/>
        </p:blipFill>
        <p:spPr bwMode="auto">
          <a:xfrm>
            <a:off x="5638800" y="4560098"/>
            <a:ext cx="2667000" cy="2155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926990">
            <a:off x="5367630" y="3091544"/>
            <a:ext cx="3618340" cy="1447802"/>
          </a:xfrm>
          <a:prstGeom prst="rect">
            <a:avLst/>
          </a:prstGeom>
        </p:spPr>
      </p:pic>
      <p:sp>
        <p:nvSpPr>
          <p:cNvPr id="12291" name="Rectangle 3"/>
          <p:cNvSpPr>
            <a:spLocks noGrp="1" noChangeArrowheads="1"/>
          </p:cNvSpPr>
          <p:nvPr>
            <p:ph idx="1"/>
          </p:nvPr>
        </p:nvSpPr>
        <p:spPr>
          <a:xfrm>
            <a:off x="457200" y="1676400"/>
            <a:ext cx="8229600" cy="4525963"/>
          </a:xfrm>
        </p:spPr>
        <p:txBody>
          <a:bodyPr/>
          <a:lstStyle/>
          <a:p>
            <a:r>
              <a:rPr lang="en-US" altLang="en-US" dirty="0"/>
              <a:t>Inside the box are </a:t>
            </a:r>
            <a:r>
              <a:rPr lang="en-US" altLang="en-US" dirty="0" smtClean="0">
                <a:solidFill>
                  <a:srgbClr val="C00000"/>
                </a:solidFill>
              </a:rPr>
              <a:t>registers, </a:t>
            </a:r>
            <a:r>
              <a:rPr lang="en-US" altLang="en-US" dirty="0" smtClean="0"/>
              <a:t>represented </a:t>
            </a:r>
            <a:r>
              <a:rPr lang="en-US" altLang="en-US" dirty="0"/>
              <a:t>as worktables for the Man in the </a:t>
            </a:r>
            <a:r>
              <a:rPr lang="en-US" altLang="en-US" dirty="0" smtClean="0"/>
              <a:t>Box.</a:t>
            </a:r>
            <a:endParaRPr lang="en-US" altLang="en-US" dirty="0"/>
          </a:p>
          <a:p>
            <a:pPr lvl="1"/>
            <a:r>
              <a:rPr lang="en-US" altLang="en-US" sz="2400" dirty="0" smtClean="0"/>
              <a:t>There are 4 </a:t>
            </a:r>
            <a:r>
              <a:rPr lang="en-US" altLang="en-US" sz="2400" dirty="0"/>
              <a:t>general-purpose registers </a:t>
            </a:r>
            <a:r>
              <a:rPr lang="en-US" altLang="en-US" sz="2400" dirty="0" smtClean="0"/>
              <a:t>in </a:t>
            </a:r>
            <a:r>
              <a:rPr lang="en-US" altLang="en-US" sz="2400" dirty="0"/>
              <a:t>all CPUs </a:t>
            </a:r>
            <a:r>
              <a:rPr lang="en-US" altLang="en-US" sz="2400" dirty="0" smtClean="0"/>
              <a:t>(AX</a:t>
            </a:r>
            <a:r>
              <a:rPr lang="en-US" altLang="en-US" sz="2400" dirty="0"/>
              <a:t>, BX, CX, and </a:t>
            </a:r>
            <a:r>
              <a:rPr lang="en-US" altLang="en-US" sz="2400" dirty="0" smtClean="0"/>
              <a:t>DX).</a:t>
            </a:r>
          </a:p>
          <a:p>
            <a:r>
              <a:rPr lang="en-US" altLang="en-US" dirty="0" smtClean="0"/>
              <a:t>The </a:t>
            </a:r>
            <a:r>
              <a:rPr lang="en-US" altLang="en-US" dirty="0"/>
              <a:t>Man in the Box </a:t>
            </a:r>
            <a:r>
              <a:rPr lang="en-US" altLang="en-US" dirty="0" smtClean="0"/>
              <a:t>needs</a:t>
            </a:r>
          </a:p>
          <a:p>
            <a:pPr marL="0" indent="0">
              <a:buNone/>
            </a:pPr>
            <a:r>
              <a:rPr lang="en-US" altLang="en-US" dirty="0" smtClean="0"/>
              <a:t>one </a:t>
            </a:r>
            <a:r>
              <a:rPr lang="en-US" altLang="en-US" dirty="0"/>
              <a:t>more tool: the codebook or instruction set. </a:t>
            </a:r>
          </a:p>
          <a:p>
            <a:pPr lvl="1"/>
            <a:r>
              <a:rPr lang="en-US" altLang="en-US" sz="2400" dirty="0"/>
              <a:t>The commands are called </a:t>
            </a:r>
            <a:br>
              <a:rPr lang="en-US" altLang="en-US" sz="2400" dirty="0"/>
            </a:br>
            <a:r>
              <a:rPr lang="en-US" altLang="en-US" sz="2400" dirty="0">
                <a:solidFill>
                  <a:srgbClr val="C00000"/>
                </a:solidFill>
              </a:rPr>
              <a:t>machine language</a:t>
            </a:r>
            <a:r>
              <a:rPr lang="en-US" altLang="en-US" sz="2400" dirty="0"/>
              <a:t>.</a:t>
            </a:r>
          </a:p>
          <a:p>
            <a:pPr lvl="1"/>
            <a:r>
              <a:rPr lang="en-US" altLang="en-US" sz="2400" dirty="0" smtClean="0">
                <a:solidFill>
                  <a:srgbClr val="C00000"/>
                </a:solidFill>
              </a:rPr>
              <a:t>Instruction sets</a:t>
            </a:r>
            <a:r>
              <a:rPr lang="en-US" altLang="en-US" sz="2400" dirty="0" smtClean="0"/>
              <a:t> are the </a:t>
            </a:r>
          </a:p>
          <a:p>
            <a:pPr marL="457200" lvl="1" indent="0">
              <a:buNone/>
            </a:pPr>
            <a:r>
              <a:rPr lang="en-US" altLang="en-US" sz="2400" dirty="0" smtClean="0"/>
              <a:t>commands for a CPU.</a:t>
            </a:r>
            <a:endParaRPr lang="en-US" altLang="en-US" sz="2400" dirty="0"/>
          </a:p>
          <a:p>
            <a:pPr marL="457200" lvl="1" indent="0">
              <a:buNone/>
            </a:pPr>
            <a:endParaRPr lang="en-US" altLang="en-US" sz="2400" dirty="0"/>
          </a:p>
        </p:txBody>
      </p:sp>
      <p:sp>
        <p:nvSpPr>
          <p:cNvPr id="8" name="Rectangle 2"/>
          <p:cNvSpPr>
            <a:spLocks noGrp="1" noChangeArrowheads="1"/>
          </p:cNvSpPr>
          <p:nvPr>
            <p:ph type="title"/>
          </p:nvPr>
        </p:nvSpPr>
        <p:spPr>
          <a:xfrm>
            <a:off x="457200" y="274638"/>
            <a:ext cx="8229600" cy="1143000"/>
          </a:xfrm>
        </p:spPr>
        <p:txBody>
          <a:bodyPr/>
          <a:lstStyle/>
          <a:p>
            <a:r>
              <a:rPr lang="en-US" altLang="en-US" sz="4000" dirty="0">
                <a:solidFill>
                  <a:srgbClr val="006C31"/>
                </a:solidFill>
              </a:rPr>
              <a:t>CPU Core Components</a:t>
            </a:r>
          </a:p>
        </p:txBody>
      </p:sp>
    </p:spTree>
    <p:extLst>
      <p:ext uri="{BB962C8B-B14F-4D97-AF65-F5344CB8AC3E}">
        <p14:creationId xmlns:p14="http://schemas.microsoft.com/office/powerpoint/2010/main" val="1364021187"/>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Verdana"/>
        <a:ea typeface="MS Gothic"/>
        <a:cs typeface=""/>
      </a:majorFont>
      <a:minorFont>
        <a:latin typeface="Verdana"/>
        <a:ea typeface="MS 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4820</TotalTime>
  <Words>3521</Words>
  <Application>Microsoft Office PowerPoint</Application>
  <PresentationFormat>On-screen Show (4:3)</PresentationFormat>
  <Paragraphs>445</Paragraphs>
  <Slides>54</Slides>
  <Notes>49</Notes>
  <HiddenSlides>0</HiddenSlides>
  <MMClips>0</MMClips>
  <ScaleCrop>false</ScaleCrop>
  <HeadingPairs>
    <vt:vector size="4" baseType="variant">
      <vt:variant>
        <vt:lpstr>Theme</vt:lpstr>
      </vt:variant>
      <vt:variant>
        <vt:i4>2</vt:i4>
      </vt:variant>
      <vt:variant>
        <vt:lpstr>Slide Titles</vt:lpstr>
      </vt:variant>
      <vt:variant>
        <vt:i4>54</vt:i4>
      </vt:variant>
    </vt:vector>
  </HeadingPairs>
  <TitlesOfParts>
    <vt:vector size="56" baseType="lpstr">
      <vt:lpstr>2_Default Design</vt:lpstr>
      <vt:lpstr>Default Design</vt:lpstr>
      <vt:lpstr>IT Essentials (CompTIA A+) Ch. 3 Microprocessors</vt:lpstr>
      <vt:lpstr>PowerPoint Presentation</vt:lpstr>
      <vt:lpstr>PowerPoint Presentation</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CPU Core Components</vt:lpstr>
      <vt:lpstr>Memory and RAM</vt:lpstr>
      <vt:lpstr>Memory and RAM</vt:lpstr>
      <vt:lpstr>Memory and RAM</vt:lpstr>
      <vt:lpstr>Memory and RAM</vt:lpstr>
      <vt:lpstr>Memory and RAM</vt:lpstr>
      <vt:lpstr>Memory and RAM</vt:lpstr>
      <vt:lpstr>Modern CPUs </vt:lpstr>
      <vt:lpstr>Modern CPUs </vt:lpstr>
      <vt:lpstr>Modern CPUs </vt:lpstr>
      <vt:lpstr>Modern CPUs </vt:lpstr>
      <vt:lpstr>Modern CPUs </vt:lpstr>
      <vt:lpstr>Modern CPUs </vt:lpstr>
      <vt:lpstr>Modern CPUs </vt:lpstr>
      <vt:lpstr>Modern CPUs </vt:lpstr>
      <vt:lpstr>Modern CPUs </vt:lpstr>
      <vt:lpstr>Modern CPUs </vt:lpstr>
      <vt:lpstr>Modern CPUs </vt:lpstr>
      <vt:lpstr>Modern CPUs </vt:lpstr>
      <vt:lpstr>Modern CPUs </vt:lpstr>
      <vt:lpstr>Modern CPUs </vt:lpstr>
      <vt:lpstr>Select and Install a CPUs</vt:lpstr>
      <vt:lpstr>Select and Install a CPUs</vt:lpstr>
      <vt:lpstr>Select and Install a CPUs</vt:lpstr>
      <vt:lpstr>Select and Install a CPUs</vt:lpstr>
      <vt:lpstr>Select and Install a CPUs</vt:lpstr>
      <vt:lpstr>Select and Install a CPUs</vt:lpstr>
      <vt:lpstr>Select and Install a CPUs</vt:lpstr>
      <vt:lpstr>Troubleshooting CPUs</vt:lpstr>
      <vt:lpstr>Troubleshooting CPUs</vt:lpstr>
      <vt:lpstr>Troubleshooting CPUs</vt:lpstr>
      <vt:lpstr>Troubleshooting CPUs</vt:lpstr>
      <vt:lpstr>Troubleshooting CPUs</vt:lpstr>
      <vt:lpstr>Troubleshooting CPUs</vt:lpstr>
      <vt:lpstr>PowerPoint Presentation</vt:lpstr>
      <vt:lpstr>Troubleshooting CPUs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145</cp:revision>
  <dcterms:created xsi:type="dcterms:W3CDTF">2016-02-01T21:45:28Z</dcterms:created>
  <dcterms:modified xsi:type="dcterms:W3CDTF">2016-09-28T16:45:36Z</dcterms:modified>
</cp:coreProperties>
</file>